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8" r:id="rId3"/>
    <p:sldId id="269" r:id="rId4"/>
    <p:sldId id="295" r:id="rId5"/>
    <p:sldId id="270" r:id="rId6"/>
    <p:sldId id="275" r:id="rId7"/>
    <p:sldId id="294" r:id="rId8"/>
    <p:sldId id="292" r:id="rId9"/>
    <p:sldId id="278" r:id="rId10"/>
    <p:sldId id="287" r:id="rId11"/>
    <p:sldId id="272" r:id="rId12"/>
    <p:sldId id="271" r:id="rId13"/>
    <p:sldId id="276" r:id="rId14"/>
    <p:sldId id="296" r:id="rId15"/>
    <p:sldId id="277" r:id="rId16"/>
    <p:sldId id="281" r:id="rId17"/>
    <p:sldId id="290" r:id="rId18"/>
    <p:sldId id="291" r:id="rId19"/>
    <p:sldId id="283" r:id="rId20"/>
    <p:sldId id="299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FF0F0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5" d="100"/>
          <a:sy n="135" d="100"/>
        </p:scale>
        <p:origin x="-744" y="5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8C0E66-3A8F-6D47-9083-12CAE5E37684}" type="datetime1">
              <a:rPr lang="en-US"/>
              <a:pPr>
                <a:defRPr/>
              </a:pPr>
              <a:t>8/20/16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EA2BC85-DBAD-5A49-9779-F12110E62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86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D3F939-72BB-2F44-B558-EF04A0B5F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80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BD86E2-33DC-9C4B-9255-5975643EB0A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C2C672-85BD-ED49-9CE8-9D6DE21A44FB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8C44CB-F5CF-D64F-9F45-DE4BA03AED2A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89F67B-EB9D-4A4E-BB16-1F8D1B8C0E03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D3B5DD-9D8A-8840-869A-E47C629EAE87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6AA323F-C323-DA46-A030-2A4AF5F1CAB4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00F590-B449-D44A-8E47-5C141BD4D7BD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CEBADE-B953-7849-A89C-E515815D5672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5F64D0-FC9B-D945-A865-8F12338A491C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9716B9B-237E-AF4A-BE44-F822C796BC3D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6BC1CB-7D9F-F846-8503-5FA70EC2EAD1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E69D15-9F14-3F46-8A46-391B0CE061CB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1A75896-CB53-514E-830F-7C37513D8C0E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D83B89-0FA9-634B-8AEB-66C8FA1C3BE0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1A4E67-220A-EE42-A103-0AE49B5F5EE7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201862-DA9D-504F-95A2-9D9CF300F19C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6813" y="3886200"/>
            <a:ext cx="4267200" cy="2057400"/>
          </a:xfrm>
        </p:spPr>
        <p:txBody>
          <a:bodyPr/>
          <a:lstStyle>
            <a:lvl1pPr marL="0" indent="0" algn="ctr">
              <a:buFont typeface="Monotype Sorts" pitchFamily="-107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E7C9D-EB2E-5C4D-BDC1-51EE88E2F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3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AA509-4259-064A-9A40-31A0420BC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4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371600"/>
            <a:ext cx="194310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371600"/>
            <a:ext cx="567690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8CC9-4B6B-CB4D-A9D4-576F010C3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9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9C51D-E343-0C4B-A077-51B635EE9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0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CC249-C8B6-8B4D-9EDD-C30C60266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9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908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908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3D7B8-4BC6-8748-88A7-D3AA4AF6E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0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56D05-3C33-584C-AE4E-EC1B0B115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3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74A8E-B1C4-2848-B988-45670CDB4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7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41CD2-ECF5-2D45-BB48-CBD7554A3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4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EBFE0-89CE-DF46-ADE8-1F1BD5A17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022D4-2873-4B43-8A02-A62475621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3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71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380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90800"/>
            <a:ext cx="7772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380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Comic Sans MS" charset="0"/>
              </a:defRPr>
            </a:lvl1pPr>
          </a:lstStyle>
          <a:p>
            <a:pPr>
              <a:defRPr/>
            </a:pPr>
            <a:fld id="{04059A05-7BF4-844B-8444-C190D1807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FFFF66"/>
        </a:buClr>
        <a:buSzPct val="75000"/>
        <a:buFont typeface="Monotype Sorts" charset="0"/>
        <a:buChar char="/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FF6666"/>
        </a:buClr>
        <a:buSzPct val="75000"/>
        <a:buFont typeface="Monotype Sorts" charset="0"/>
        <a:buChar char="/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66CCFF"/>
        </a:buClr>
        <a:buSzPct val="75000"/>
        <a:buFont typeface="Monotype Sorts" charset="0"/>
        <a:buChar char="/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80FF00"/>
        </a:buClr>
        <a:buSzPct val="75000"/>
        <a:buFont typeface="Monotype Sorts" charset="0"/>
        <a:buChar char="/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charset="0"/>
        <a:buChar char="/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pitchFamily="-107" charset="2"/>
        <a:buChar char="/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pitchFamily="-107" charset="2"/>
        <a:buChar char="/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pitchFamily="-107" charset="2"/>
        <a:buChar char="/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pitchFamily="-107" charset="2"/>
        <a:buChar char="/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septa.com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Diana.perry@dsisdtx.u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10000"/>
            <a:ext cx="4267200" cy="1066800"/>
          </a:xfrm>
        </p:spPr>
        <p:txBody>
          <a:bodyPr/>
          <a:lstStyle/>
          <a:p>
            <a:pPr eaLnBrk="1" hangingPunct="1">
              <a:buFont typeface="Monotype Sorts" charset="0"/>
              <a:buNone/>
              <a:defRPr/>
            </a:pPr>
            <a:endParaRPr lang="en-US" dirty="0"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Monotype Sorts" charset="0"/>
              <a:buNone/>
              <a:defRPr/>
            </a:pPr>
            <a:r>
              <a:rPr lang="en-US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Kindergarten</a:t>
            </a:r>
            <a:br>
              <a:rPr lang="en-US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</a:br>
            <a:r>
              <a:rPr lang="en-US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Parent</a:t>
            </a:r>
            <a:r>
              <a:rPr lang="en-US" dirty="0" smtClean="0">
                <a:latin typeface="HelloSpot"/>
                <a:ea typeface="ＭＳ Ｐゴシック" charset="0"/>
                <a:cs typeface="HelloSpot"/>
              </a:rPr>
              <a:t> </a:t>
            </a:r>
            <a:r>
              <a:rPr lang="en-US" dirty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Orientation</a:t>
            </a:r>
            <a:r>
              <a:rPr lang="en-US" dirty="0">
                <a:latin typeface="HelloSpot"/>
                <a:ea typeface="ＭＳ Ｐゴシック" charset="0"/>
                <a:cs typeface="HelloSpot"/>
              </a:rPr>
              <a:t> </a:t>
            </a:r>
          </a:p>
          <a:p>
            <a:pPr eaLnBrk="1" hangingPunct="1">
              <a:buFont typeface="Monotype Sorts" charset="0"/>
              <a:buNone/>
              <a:defRPr/>
            </a:pPr>
            <a:endParaRPr lang="en-US" dirty="0"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Monotype Sorts" charset="0"/>
              <a:buNone/>
              <a:defRPr/>
            </a:pPr>
            <a:endParaRPr lang="en-US" dirty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536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57400"/>
            <a:ext cx="2743200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WSES_KindergartenTeam_161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447800"/>
            <a:ext cx="3429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  <a:latin typeface="HelloSpot"/>
                <a:cs typeface="HelloSpot"/>
              </a:rPr>
              <a:t>What can we do at home?</a:t>
            </a:r>
            <a:endParaRPr lang="en-US" dirty="0">
              <a:solidFill>
                <a:srgbClr val="FFFF00"/>
              </a:solidFill>
              <a:latin typeface="HelloSpot"/>
              <a:cs typeface="HelloSpo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latin typeface="HelloDotStick"/>
                <a:cs typeface="HelloDotStick"/>
              </a:rPr>
              <a:t>iStation</a:t>
            </a:r>
            <a:endParaRPr lang="en-US" dirty="0" smtClean="0">
              <a:latin typeface="HelloDotStick"/>
              <a:cs typeface="HelloDotStick"/>
            </a:endParaRPr>
          </a:p>
          <a:p>
            <a:pPr>
              <a:defRPr/>
            </a:pPr>
            <a:r>
              <a:rPr lang="en-US" dirty="0" smtClean="0">
                <a:latin typeface="HelloDotStick"/>
                <a:cs typeface="HelloDotStick"/>
              </a:rPr>
              <a:t>RAZ-Kids</a:t>
            </a:r>
          </a:p>
          <a:p>
            <a:pPr>
              <a:defRPr/>
            </a:pPr>
            <a:r>
              <a:rPr lang="en-US" dirty="0" err="1" smtClean="0">
                <a:latin typeface="HelloDotStick"/>
                <a:cs typeface="HelloDotStick"/>
              </a:rPr>
              <a:t>Dreambox</a:t>
            </a:r>
            <a:endParaRPr lang="en-US" dirty="0" smtClean="0">
              <a:latin typeface="HelloDotStick"/>
              <a:cs typeface="HelloDotStick"/>
            </a:endParaRPr>
          </a:p>
          <a:p>
            <a:pPr>
              <a:defRPr/>
            </a:pPr>
            <a:r>
              <a:rPr lang="en-US" dirty="0" smtClean="0">
                <a:latin typeface="HelloDotStick"/>
                <a:cs typeface="HelloDotStick"/>
              </a:rPr>
              <a:t>READ! READ! READ!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10-Point Star 3"/>
          <p:cNvSpPr/>
          <p:nvPr/>
        </p:nvSpPr>
        <p:spPr bwMode="auto">
          <a:xfrm>
            <a:off x="5867400" y="2438400"/>
            <a:ext cx="2362200" cy="2438400"/>
          </a:xfrm>
          <a:prstGeom prst="star10">
            <a:avLst>
              <a:gd name="adj" fmla="val 31568"/>
              <a:gd name="hf" fmla="val 105146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8916" name="TextBox 4"/>
          <p:cNvSpPr txBox="1">
            <a:spLocks noChangeArrowheads="1"/>
          </p:cNvSpPr>
          <p:nvPr/>
        </p:nvSpPr>
        <p:spPr bwMode="auto">
          <a:xfrm rot="972740">
            <a:off x="6124575" y="3165475"/>
            <a:ext cx="18494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6600"/>
                </a:solidFill>
                <a:latin typeface="HelloDotStick" charset="0"/>
                <a:cs typeface="HelloDotStick" charset="0"/>
              </a:rPr>
              <a:t>Login info </a:t>
            </a:r>
          </a:p>
          <a:p>
            <a:pPr algn="ctr"/>
            <a:r>
              <a:rPr lang="en-US" sz="2000">
                <a:solidFill>
                  <a:srgbClr val="FF6600"/>
                </a:solidFill>
                <a:latin typeface="HelloDotStick" charset="0"/>
                <a:cs typeface="HelloDotStick" charset="0"/>
              </a:rPr>
              <a:t>will come home soon!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Curriculum</a:t>
            </a:r>
            <a:endParaRPr lang="en-US" b="1" dirty="0">
              <a:solidFill>
                <a:srgbClr val="000000"/>
              </a:solidFill>
              <a:latin typeface="HelloSpot"/>
              <a:ea typeface="ＭＳ Ｐゴシック" charset="0"/>
              <a:cs typeface="HelloSpot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733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Language Arts</a:t>
            </a:r>
          </a:p>
          <a:p>
            <a:pPr lvl="1" eaLnBrk="1" hangingPunct="1">
              <a:defRPr/>
            </a:pP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Balanced Literacy/Daily 5:</a:t>
            </a:r>
          </a:p>
          <a:p>
            <a:pPr lvl="2" eaLnBrk="1" hangingPunct="1">
              <a:defRPr/>
            </a:pPr>
            <a:r>
              <a:rPr lang="en-US" sz="12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whole </a:t>
            </a:r>
            <a:r>
              <a:rPr lang="en-US" sz="12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group </a:t>
            </a:r>
            <a:r>
              <a:rPr lang="en-US" sz="12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lessons, small groups </a:t>
            </a:r>
            <a:r>
              <a:rPr lang="en-US" sz="12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focused </a:t>
            </a:r>
            <a:r>
              <a:rPr lang="en-US" sz="12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on instruction </a:t>
            </a:r>
            <a:r>
              <a:rPr lang="en-US" sz="12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in phonemic awareness, reading and </a:t>
            </a:r>
            <a:r>
              <a:rPr lang="en-US" sz="12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writing, independent &amp; partner work in centers</a:t>
            </a:r>
          </a:p>
          <a:p>
            <a:pPr lvl="1" eaLnBrk="1" hangingPunct="1">
              <a:defRPr/>
            </a:pP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Lucy Calkins Writer’s Workshop</a:t>
            </a:r>
          </a:p>
          <a:p>
            <a:pPr lvl="1" eaLnBrk="1" hangingPunct="1">
              <a:defRPr/>
            </a:pP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Handwriting </a:t>
            </a:r>
            <a:r>
              <a:rPr lang="en-US" sz="16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Without Tears </a:t>
            </a:r>
            <a:endParaRPr lang="en-US" sz="2000" dirty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Math</a:t>
            </a:r>
          </a:p>
          <a:p>
            <a:pPr lvl="1" eaLnBrk="1" hangingPunct="1">
              <a:defRPr/>
            </a:pP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Pearson Envision</a:t>
            </a:r>
            <a:endParaRPr lang="en-US" sz="1600" dirty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lvl="2" eaLnBrk="1" hangingPunct="1">
              <a:defRPr/>
            </a:pPr>
            <a:r>
              <a:rPr lang="en-US" sz="12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whole </a:t>
            </a:r>
            <a:r>
              <a:rPr lang="en-US" sz="12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group lessons, small groups and math </a:t>
            </a:r>
            <a:r>
              <a:rPr lang="en-US" sz="12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stations</a:t>
            </a:r>
          </a:p>
          <a:p>
            <a:pPr lvl="1" eaLnBrk="1" hangingPunct="1">
              <a:defRPr/>
            </a:pP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Numerical Fluency</a:t>
            </a:r>
          </a:p>
          <a:p>
            <a:pPr lvl="1" eaLnBrk="1" hangingPunct="1">
              <a:defRPr/>
            </a:pP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Number Lab</a:t>
            </a:r>
            <a:endParaRPr lang="en-US" sz="1600" dirty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defRPr/>
            </a:pPr>
            <a:r>
              <a:rPr lang="en-US" sz="20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Science </a:t>
            </a:r>
            <a:endParaRPr lang="en-US" sz="2000" dirty="0" smtClean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lvl="1" eaLnBrk="1" hangingPunct="1">
              <a:defRPr/>
            </a:pPr>
            <a:r>
              <a:rPr lang="en-US" sz="1600" dirty="0" err="1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Stemscopes</a:t>
            </a:r>
            <a:endParaRPr lang="en-US" sz="1600" dirty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lvl="2" eaLnBrk="1" hangingPunct="1">
              <a:defRPr/>
            </a:pPr>
            <a:r>
              <a:rPr lang="en-US" sz="12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uses the 5 E</a:t>
            </a:r>
            <a:r>
              <a:rPr lang="ja-JP" altLang="en-US" sz="12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’</a:t>
            </a:r>
            <a:r>
              <a:rPr lang="en-US" sz="12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s: Engage</a:t>
            </a:r>
            <a:r>
              <a:rPr lang="en-US" sz="12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, </a:t>
            </a:r>
            <a:r>
              <a:rPr lang="en-US" sz="12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Explore</a:t>
            </a:r>
            <a:r>
              <a:rPr lang="en-US" sz="12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, </a:t>
            </a:r>
            <a:r>
              <a:rPr lang="en-US" sz="12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Explain, Elaborate</a:t>
            </a:r>
            <a:r>
              <a:rPr lang="en-US" sz="12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, </a:t>
            </a:r>
            <a:r>
              <a:rPr lang="en-US" sz="12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Evaluate</a:t>
            </a:r>
          </a:p>
          <a:p>
            <a:pPr lvl="1" eaLnBrk="1" hangingPunct="1">
              <a:defRPr/>
            </a:pP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Science Lab</a:t>
            </a:r>
            <a:endParaRPr lang="en-US" sz="1600" dirty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defRPr/>
            </a:pPr>
            <a:endParaRPr lang="en-US" sz="2000" dirty="0">
              <a:solidFill>
                <a:srgbClr val="FFFFFF"/>
              </a:solidFill>
              <a:latin typeface="HelloSpot"/>
              <a:ea typeface="ＭＳ Ｐゴシック" charset="0"/>
              <a:cs typeface="HelloSpot"/>
            </a:endParaRPr>
          </a:p>
          <a:p>
            <a:pPr eaLnBrk="1" hangingPunct="1">
              <a:buFont typeface="Monotype Sorts" charset="0"/>
              <a:buNone/>
              <a:defRPr/>
            </a:pPr>
            <a:endParaRPr lang="en-US" sz="2000" dirty="0">
              <a:solidFill>
                <a:schemeClr val="tx2"/>
              </a:solidFill>
              <a:latin typeface="HelloSpot"/>
              <a:ea typeface="ＭＳ Ｐゴシック" charset="0"/>
              <a:cs typeface="HelloSpo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/>
            </a:r>
            <a:br>
              <a:rPr lang="en-US" b="1" dirty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 b="1" dirty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Assessments</a:t>
            </a:r>
            <a:r>
              <a:rPr lang="en-US" b="1" dirty="0">
                <a:solidFill>
                  <a:schemeClr val="folHlink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/>
            </a:r>
            <a:br>
              <a:rPr lang="en-US" b="1" dirty="0">
                <a:solidFill>
                  <a:schemeClr val="folHlink"/>
                </a:solidFill>
                <a:latin typeface="Comic Sans MS" charset="0"/>
                <a:ea typeface="ＭＳ Ｐゴシック" charset="0"/>
                <a:cs typeface="ＭＳ Ｐゴシック" charset="0"/>
              </a:rPr>
            </a:br>
            <a:endParaRPr lang="en-US" b="1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80772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Monotype Sorts" charset="0"/>
              <a:buNone/>
              <a:defRPr/>
            </a:pPr>
            <a:endParaRPr lang="en-US" sz="18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DRA 2 (Developmental Reading Assessment) </a:t>
            </a:r>
            <a:endParaRPr lang="en-US" sz="1800" dirty="0" smtClean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January </a:t>
            </a:r>
            <a:r>
              <a:rPr lang="en-US" sz="14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and </a:t>
            </a:r>
            <a:r>
              <a:rPr lang="en-US" sz="14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May</a:t>
            </a:r>
            <a:r>
              <a:rPr lang="en-US" sz="14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 </a:t>
            </a:r>
            <a:r>
              <a:rPr lang="en-US" sz="14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(and as needed)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 dirty="0" smtClean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err="1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iStation</a:t>
            </a:r>
            <a:r>
              <a:rPr lang="en-US" sz="18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 </a:t>
            </a:r>
            <a:r>
              <a:rPr lang="en-US" sz="1600" i="1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(Reading progress)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Scores will be reported to the state 3 times during the year.  </a:t>
            </a:r>
            <a:endParaRPr lang="en-US" sz="1400" dirty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800" dirty="0" smtClean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Numerical Fluency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Throughout the year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 dirty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Report Cards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Interim Grades </a:t>
            </a:r>
            <a:r>
              <a:rPr lang="en-US" sz="11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(i.e. Progress Reports) </a:t>
            </a:r>
            <a:r>
              <a:rPr lang="en-US" sz="14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will NOT be given in Kindergarten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4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Report Cards are viewable online via </a:t>
            </a:r>
            <a:r>
              <a:rPr lang="en-US" sz="1400" dirty="0" err="1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Skwyard</a:t>
            </a:r>
            <a:r>
              <a:rPr lang="en-US" sz="14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 (Family Access) 4 times during the year</a:t>
            </a:r>
            <a:endParaRPr lang="en-US" sz="1400" dirty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b="1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b="1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“The Center” </a:t>
            </a:r>
            <a:br>
              <a:rPr lang="en-US" b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</a:br>
            <a:r>
              <a:rPr lang="en-US" sz="3600" b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for Learning and Innovation</a:t>
            </a:r>
            <a:endParaRPr lang="en-US" sz="3600" b="1" dirty="0">
              <a:latin typeface="HelloSpot"/>
              <a:ea typeface="ＭＳ Ｐゴシック" charset="0"/>
              <a:cs typeface="HelloSpot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657600"/>
          </a:xfrm>
        </p:spPr>
        <p:txBody>
          <a:bodyPr/>
          <a:lstStyle/>
          <a:p>
            <a:pPr eaLnBrk="1" hangingPunct="1">
              <a:buFont typeface="Monotype Sorts" charset="0"/>
              <a:buNone/>
              <a:defRPr/>
            </a:pPr>
            <a:endParaRPr lang="en-US" b="1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sz="1800" dirty="0">
                <a:latin typeface="HelloDotStick"/>
                <a:ea typeface="ＭＳ Ｐゴシック" charset="0"/>
                <a:cs typeface="HelloDotStick"/>
              </a:rPr>
              <a:t>We go to the Library every </a:t>
            </a:r>
            <a:r>
              <a:rPr lang="en-US" sz="1800" dirty="0" smtClean="0">
                <a:latin typeface="HelloDotStick"/>
                <a:ea typeface="ＭＳ Ｐゴシック" charset="0"/>
                <a:cs typeface="HelloDotStick"/>
              </a:rPr>
              <a:t>week </a:t>
            </a:r>
            <a:r>
              <a:rPr lang="en-US" sz="1400" dirty="0" smtClean="0">
                <a:latin typeface="HelloDotStick"/>
                <a:ea typeface="ＭＳ Ｐゴシック" charset="0"/>
                <a:cs typeface="HelloDotStick"/>
              </a:rPr>
              <a:t>(beginning the 3</a:t>
            </a:r>
            <a:r>
              <a:rPr lang="en-US" sz="1400" baseline="30000" dirty="0" smtClean="0">
                <a:latin typeface="HelloDotStick"/>
                <a:ea typeface="ＭＳ Ｐゴシック" charset="0"/>
                <a:cs typeface="HelloDotStick"/>
              </a:rPr>
              <a:t>rd</a:t>
            </a:r>
            <a:r>
              <a:rPr lang="en-US" sz="1400" dirty="0" smtClean="0">
                <a:latin typeface="HelloDotStick"/>
                <a:ea typeface="ＭＳ Ｐゴシック" charset="0"/>
                <a:cs typeface="HelloDotStick"/>
              </a:rPr>
              <a:t> week of school)</a:t>
            </a:r>
            <a:endParaRPr lang="en-US" sz="1800" dirty="0" smtClean="0">
              <a:latin typeface="HelloDotStick"/>
              <a:ea typeface="ＭＳ Ｐゴシック" charset="0"/>
              <a:cs typeface="HelloDotStick"/>
            </a:endParaRPr>
          </a:p>
          <a:p>
            <a:pPr marL="0" indent="0" eaLnBrk="1" hangingPunct="1">
              <a:buFont typeface="Monotype Sorts" charset="0"/>
              <a:buNone/>
              <a:defRPr/>
            </a:pPr>
            <a:endParaRPr lang="en-US" sz="1200" dirty="0" smtClean="0"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defRPr/>
            </a:pPr>
            <a:r>
              <a:rPr lang="en-US" sz="1800" dirty="0" smtClean="0">
                <a:latin typeface="HelloDotStick"/>
                <a:ea typeface="ＭＳ Ｐゴシック" charset="0"/>
                <a:cs typeface="HelloDotStick"/>
              </a:rPr>
              <a:t>Students </a:t>
            </a:r>
            <a:r>
              <a:rPr lang="en-US" sz="1800" dirty="0">
                <a:latin typeface="HelloDotStick"/>
                <a:ea typeface="ＭＳ Ｐゴシック" charset="0"/>
                <a:cs typeface="HelloDotStick"/>
              </a:rPr>
              <a:t>will </a:t>
            </a:r>
            <a:r>
              <a:rPr lang="en-US" sz="1800" dirty="0" smtClean="0">
                <a:latin typeface="HelloDotStick"/>
                <a:ea typeface="ＭＳ Ｐゴシック" charset="0"/>
                <a:cs typeface="HelloDotStick"/>
              </a:rPr>
              <a:t>check out a book each</a:t>
            </a:r>
          </a:p>
          <a:p>
            <a:pPr eaLnBrk="1" hangingPunct="1">
              <a:defRPr/>
            </a:pPr>
            <a:endParaRPr lang="en-US" sz="1200" dirty="0" smtClean="0"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defRPr/>
            </a:pPr>
            <a:r>
              <a:rPr lang="en-US" sz="1800" dirty="0" smtClean="0">
                <a:latin typeface="HelloDotStick"/>
                <a:ea typeface="ＭＳ Ｐゴシック" charset="0"/>
                <a:cs typeface="HelloDotStick"/>
              </a:rPr>
              <a:t>Each </a:t>
            </a:r>
            <a:r>
              <a:rPr lang="en-US" sz="1800" dirty="0">
                <a:latin typeface="HelloDotStick"/>
                <a:ea typeface="ＭＳ Ｐゴシック" charset="0"/>
                <a:cs typeface="HelloDotStick"/>
              </a:rPr>
              <a:t>child must return his/her book before checking out another book. </a:t>
            </a:r>
            <a:endParaRPr lang="en-US" sz="1800" dirty="0" smtClean="0"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defRPr/>
            </a:pPr>
            <a:endParaRPr lang="en-US" sz="1200" dirty="0" smtClean="0"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defRPr/>
            </a:pPr>
            <a:r>
              <a:rPr lang="en-US" sz="1800" dirty="0" smtClean="0">
                <a:latin typeface="HelloDotStick"/>
                <a:ea typeface="ＭＳ Ｐゴシック" charset="0"/>
                <a:cs typeface="HelloDotStick"/>
              </a:rPr>
              <a:t>MYSTERY READERS!! </a:t>
            </a:r>
          </a:p>
          <a:p>
            <a:pPr lvl="1" eaLnBrk="1" hangingPunct="1">
              <a:defRPr/>
            </a:pPr>
            <a:r>
              <a:rPr lang="en-US" sz="1400" dirty="0" smtClean="0">
                <a:latin typeface="HelloDotStick"/>
                <a:ea typeface="ＭＳ Ｐゴシック" charset="0"/>
                <a:cs typeface="HelloDotStick"/>
              </a:rPr>
              <a:t>I will be sending a Sign-up Genius – be sure to sign up for a day to surprise our class as the Mystery Reader</a:t>
            </a:r>
            <a:endParaRPr lang="en-US" sz="1000" dirty="0" smtClean="0">
              <a:latin typeface="HelloDotStick"/>
              <a:ea typeface="ＭＳ Ｐゴシック" charset="0"/>
              <a:cs typeface="HelloDotStick"/>
            </a:endParaRPr>
          </a:p>
          <a:p>
            <a:pPr lvl="2" eaLnBrk="1" hangingPunct="1">
              <a:defRPr/>
            </a:pPr>
            <a:r>
              <a:rPr lang="en-US" sz="1000" dirty="0" smtClean="0">
                <a:latin typeface="HelloDotStick"/>
                <a:ea typeface="ＭＳ Ｐゴシック" charset="0"/>
                <a:cs typeface="HelloDotStick"/>
              </a:rPr>
              <a:t>Read Aloud (~10-15m) Help Choose Books (~15-20m)</a:t>
            </a:r>
          </a:p>
          <a:p>
            <a:pPr lvl="2" eaLnBrk="1" hangingPunct="1">
              <a:defRPr/>
            </a:pPr>
            <a:r>
              <a:rPr lang="en-US" sz="1000" dirty="0" smtClean="0">
                <a:latin typeface="HelloDotStick"/>
                <a:ea typeface="ＭＳ Ｐゴシック" charset="0"/>
                <a:cs typeface="HelloDotStick"/>
              </a:rPr>
              <a:t>You may bring/choose your own book, but I will have one, too, just in case </a:t>
            </a:r>
            <a:r>
              <a:rPr lang="en-US" sz="1000" dirty="0" smtClean="0">
                <a:latin typeface="HelloDotStick"/>
                <a:ea typeface="ＭＳ Ｐゴシック" charset="0"/>
                <a:cs typeface="HelloDotStick"/>
                <a:sym typeface="Wingdings"/>
              </a:rPr>
              <a:t></a:t>
            </a:r>
            <a:endParaRPr lang="en-US" sz="1000" dirty="0" smtClean="0"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defRPr/>
            </a:pPr>
            <a:endParaRPr lang="en-US" dirty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4876800" y="17526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Dining Hall</a:t>
            </a:r>
            <a:endParaRPr lang="en-US" b="1" dirty="0">
              <a:latin typeface="HelloSpot"/>
              <a:ea typeface="ＭＳ Ｐゴシック" charset="0"/>
              <a:cs typeface="HelloSpot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657600"/>
          </a:xfrm>
        </p:spPr>
        <p:txBody>
          <a:bodyPr/>
          <a:lstStyle/>
          <a:p>
            <a:pPr marL="0" indent="0" algn="ctr" eaLnBrk="1" hangingPunct="1">
              <a:buFont typeface="Monotype Sorts" charset="0"/>
              <a:buNone/>
              <a:defRPr/>
            </a:pPr>
            <a:r>
              <a:rPr lang="en-US" sz="1800" b="1" dirty="0" smtClean="0">
                <a:solidFill>
                  <a:srgbClr val="FF6600"/>
                </a:solidFill>
                <a:latin typeface="HelloSpot"/>
                <a:ea typeface="ＭＳ Ｐゴシック" charset="0"/>
                <a:cs typeface="HelloSpot"/>
              </a:rPr>
              <a:t>Kindergarten Lunch is 11:00 – 11:30</a:t>
            </a:r>
          </a:p>
          <a:p>
            <a:pPr marL="0" indent="0" algn="ctr" eaLnBrk="1" hangingPunct="1">
              <a:buFont typeface="Monotype Sorts" charset="0"/>
              <a:buNone/>
              <a:defRPr/>
            </a:pPr>
            <a:endParaRPr lang="en-US" sz="1600" b="1" dirty="0" smtClean="0"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HelloDotStick"/>
                <a:ea typeface="ＭＳ Ｐゴシック" charset="0"/>
                <a:cs typeface="HelloDotStick"/>
              </a:rPr>
              <a:t>You are welcome to eat lunch with your child any time</a:t>
            </a:r>
          </a:p>
          <a:p>
            <a:pPr lvl="1" eaLnBrk="1" hangingPunct="1">
              <a:defRPr/>
            </a:pPr>
            <a:r>
              <a:rPr lang="en-US" sz="1400" dirty="0" smtClean="0">
                <a:latin typeface="HelloDotStick"/>
                <a:ea typeface="ＭＳ Ｐゴシック" charset="0"/>
                <a:cs typeface="HelloDotStick"/>
              </a:rPr>
              <a:t>Please arrive before 11:00 in order to sign in at the office &amp; wait for our arrival</a:t>
            </a:r>
          </a:p>
          <a:p>
            <a:pPr eaLnBrk="1" hangingPunct="1">
              <a:defRPr/>
            </a:pPr>
            <a:endParaRPr lang="en-US" sz="1200" dirty="0" smtClean="0"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HelloDotStick"/>
                <a:ea typeface="ＭＳ Ｐゴシック" charset="0"/>
                <a:cs typeface="HelloDotStick"/>
              </a:rPr>
              <a:t>Lunch Money</a:t>
            </a:r>
          </a:p>
          <a:p>
            <a:pPr lvl="1" eaLnBrk="1" hangingPunct="1">
              <a:defRPr/>
            </a:pPr>
            <a:r>
              <a:rPr lang="en-US" sz="1400" dirty="0" smtClean="0">
                <a:latin typeface="HelloDotStick"/>
                <a:ea typeface="ＭＳ Ｐゴシック" charset="0"/>
                <a:cs typeface="HelloDotStick"/>
              </a:rPr>
              <a:t>Student Lunches: $2.75      Adults: $3.50</a:t>
            </a:r>
          </a:p>
          <a:p>
            <a:pPr lvl="1" eaLnBrk="1" hangingPunct="1">
              <a:defRPr/>
            </a:pPr>
            <a:r>
              <a:rPr lang="en-US" sz="1400" dirty="0" smtClean="0">
                <a:latin typeface="HelloDotStick"/>
                <a:ea typeface="ＭＳ Ｐゴシック" charset="0"/>
                <a:cs typeface="HelloDotStick"/>
              </a:rPr>
              <a:t>Paying online via </a:t>
            </a:r>
            <a:r>
              <a:rPr lang="en-US" sz="1400" dirty="0" err="1" smtClean="0">
                <a:latin typeface="HelloDotStick"/>
                <a:ea typeface="ＭＳ Ｐゴシック" charset="0"/>
                <a:cs typeface="HelloDotStick"/>
              </a:rPr>
              <a:t>PayPams</a:t>
            </a:r>
            <a:r>
              <a:rPr lang="en-US" sz="1400" dirty="0" smtClean="0">
                <a:latin typeface="HelloDotStick"/>
                <a:ea typeface="ＭＳ Ｐゴシック" charset="0"/>
                <a:cs typeface="HelloDotStick"/>
              </a:rPr>
              <a:t> is preferred</a:t>
            </a:r>
          </a:p>
          <a:p>
            <a:pPr lvl="2" eaLnBrk="1" hangingPunct="1">
              <a:defRPr/>
            </a:pPr>
            <a:r>
              <a:rPr lang="en-US" sz="1200" dirty="0" smtClean="0">
                <a:latin typeface="HelloDotStick"/>
                <a:ea typeface="ＭＳ Ｐゴシック" charset="0"/>
                <a:cs typeface="HelloDotStick"/>
              </a:rPr>
              <a:t>Access </a:t>
            </a:r>
            <a:r>
              <a:rPr lang="en-US" sz="1200" dirty="0" err="1" smtClean="0">
                <a:latin typeface="HelloDotStick"/>
                <a:ea typeface="ＭＳ Ｐゴシック" charset="0"/>
                <a:cs typeface="HelloDotStick"/>
              </a:rPr>
              <a:t>PayPams</a:t>
            </a:r>
            <a:r>
              <a:rPr lang="en-US" sz="1200" dirty="0" smtClean="0">
                <a:latin typeface="HelloDotStick"/>
                <a:ea typeface="ＭＳ Ｐゴシック" charset="0"/>
                <a:cs typeface="HelloDotStick"/>
              </a:rPr>
              <a:t> via the “Meal Payments” button on the DSISD homepage</a:t>
            </a:r>
          </a:p>
          <a:p>
            <a:pPr lvl="1" eaLnBrk="1" hangingPunct="1">
              <a:defRPr/>
            </a:pPr>
            <a:r>
              <a:rPr lang="en-US" sz="1200" i="1" dirty="0" smtClean="0">
                <a:latin typeface="HelloDotStick"/>
                <a:ea typeface="ＭＳ Ｐゴシック" charset="0"/>
                <a:cs typeface="HelloDotStick"/>
              </a:rPr>
              <a:t>-or- </a:t>
            </a:r>
            <a:r>
              <a:rPr lang="en-US" sz="1400" dirty="0" smtClean="0">
                <a:latin typeface="HelloDotStick"/>
                <a:ea typeface="ＭＳ Ｐゴシック" charset="0"/>
                <a:cs typeface="HelloDotStick"/>
              </a:rPr>
              <a:t>Send money in an envelope marked with your child’s FULL name &amp; amount</a:t>
            </a:r>
          </a:p>
          <a:p>
            <a:pPr lvl="1" eaLnBrk="1" hangingPunct="1">
              <a:defRPr/>
            </a:pPr>
            <a:endParaRPr lang="en-US" sz="1200" dirty="0"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HelloDotStick"/>
                <a:ea typeface="ＭＳ Ｐゴシック" charset="0"/>
                <a:cs typeface="HelloDotStick"/>
              </a:rPr>
              <a:t>Dining Hall Snacks</a:t>
            </a:r>
          </a:p>
          <a:p>
            <a:pPr lvl="1" eaLnBrk="1" hangingPunct="1">
              <a:defRPr/>
            </a:pPr>
            <a:r>
              <a:rPr lang="en-US" sz="1400" dirty="0" smtClean="0">
                <a:latin typeface="HelloDotStick"/>
                <a:ea typeface="ＭＳ Ｐゴシック" charset="0"/>
                <a:cs typeface="HelloDotStick"/>
              </a:rPr>
              <a:t>Snacks are available for purchase in the Dining Hall during lunch</a:t>
            </a:r>
          </a:p>
          <a:p>
            <a:pPr lvl="1" eaLnBrk="1" hangingPunct="1">
              <a:defRPr/>
            </a:pPr>
            <a:r>
              <a:rPr lang="en-US" sz="1400" dirty="0" smtClean="0">
                <a:latin typeface="HelloDotStick"/>
                <a:ea typeface="ＭＳ Ｐゴシック" charset="0"/>
                <a:cs typeface="HelloDotStick"/>
              </a:rPr>
              <a:t>Parents wishing to allow snack purchases must submit the form from Child Nutrition </a:t>
            </a:r>
            <a:r>
              <a:rPr lang="en-US" sz="1200" i="1" dirty="0" smtClean="0">
                <a:latin typeface="HelloDotStick"/>
                <a:ea typeface="ＭＳ Ｐゴシック" charset="0"/>
                <a:cs typeface="HelloDotStick"/>
              </a:rPr>
              <a:t>(by default, PK &amp; K students are NOT able to purchase snacks without this form)</a:t>
            </a:r>
            <a:endParaRPr lang="en-US" sz="1400" i="1" dirty="0" smtClean="0">
              <a:latin typeface="HelloDotStick"/>
              <a:ea typeface="ＭＳ Ｐゴシック" charset="0"/>
              <a:cs typeface="HelloDotStick"/>
            </a:endParaRPr>
          </a:p>
          <a:p>
            <a:pPr lvl="1" eaLnBrk="1" hangingPunct="1">
              <a:defRPr/>
            </a:pPr>
            <a:r>
              <a:rPr lang="en-US" sz="1400" dirty="0" smtClean="0">
                <a:latin typeface="HelloDotStick"/>
                <a:ea typeface="ＭＳ Ｐゴシック" charset="0"/>
                <a:cs typeface="HelloDotStick"/>
              </a:rPr>
              <a:t>Snacks range from $0.50 to $1.00</a:t>
            </a:r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4876800" y="17526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Birthdays</a:t>
            </a:r>
            <a:endParaRPr lang="en-US" b="1" dirty="0">
              <a:latin typeface="HelloSpot"/>
              <a:ea typeface="ＭＳ Ｐゴシック" charset="0"/>
              <a:cs typeface="HelloSpot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505200"/>
          </a:xfrm>
        </p:spPr>
        <p:txBody>
          <a:bodyPr/>
          <a:lstStyle/>
          <a:p>
            <a:pPr eaLnBrk="1" hangingPunct="1">
              <a:defRPr/>
            </a:pP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We </a:t>
            </a:r>
            <a:r>
              <a:rPr lang="en-US" sz="16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celebrate every </a:t>
            </a: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child’s </a:t>
            </a:r>
            <a:r>
              <a:rPr lang="en-US" sz="16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birthday in the classroom, </a:t>
            </a: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including summer </a:t>
            </a:r>
            <a:r>
              <a:rPr lang="en-US" sz="16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birthdays </a:t>
            </a:r>
            <a:r>
              <a:rPr lang="en-US" sz="14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(more info to come)</a:t>
            </a:r>
            <a:r>
              <a:rPr lang="en-US" sz="16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.  </a:t>
            </a:r>
            <a:endParaRPr lang="en-US" sz="1600" dirty="0" smtClean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marL="0" indent="0" eaLnBrk="1" hangingPunct="1">
              <a:buFont typeface="Monotype Sorts" charset="0"/>
              <a:buNone/>
              <a:defRPr/>
            </a:pPr>
            <a:endParaRPr lang="en-US" sz="1200" dirty="0" smtClean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If </a:t>
            </a:r>
            <a:r>
              <a:rPr lang="en-US" sz="16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you would like to </a:t>
            </a: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provide a birthday </a:t>
            </a:r>
            <a:r>
              <a:rPr lang="en-US" sz="16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treat for the class, please send enough for </a:t>
            </a: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22 </a:t>
            </a:r>
            <a:r>
              <a:rPr lang="en-US" sz="16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students.  </a:t>
            </a:r>
            <a:endParaRPr lang="en-US" sz="1600" dirty="0" smtClean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lvl="1" eaLnBrk="1" hangingPunct="1">
              <a:defRPr/>
            </a:pPr>
            <a:r>
              <a:rPr lang="en-US" sz="14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You </a:t>
            </a:r>
            <a:r>
              <a:rPr lang="en-US" sz="14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can send them with your child in the morning or bring them to the office</a:t>
            </a:r>
            <a:r>
              <a:rPr lang="en-US" sz="14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.</a:t>
            </a:r>
          </a:p>
          <a:p>
            <a:pPr lvl="1" eaLnBrk="1" hangingPunct="1">
              <a:defRPr/>
            </a:pPr>
            <a:r>
              <a:rPr lang="en-US" sz="14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Treats should be sent in individual portions (</a:t>
            </a:r>
            <a:r>
              <a:rPr lang="en-US" sz="1400" dirty="0" err="1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ie</a:t>
            </a:r>
            <a:r>
              <a:rPr lang="en-US" sz="14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 cupcakes, cookies, donuts)</a:t>
            </a:r>
          </a:p>
          <a:p>
            <a:pPr lvl="1" eaLnBrk="1" hangingPunct="1">
              <a:defRPr/>
            </a:pPr>
            <a:r>
              <a:rPr lang="en-US" sz="14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Please do not send anything that needs to be refrigerated</a:t>
            </a:r>
          </a:p>
          <a:p>
            <a:pPr lvl="1" eaLnBrk="1" hangingPunct="1">
              <a:defRPr/>
            </a:pPr>
            <a:r>
              <a:rPr lang="en-US" sz="14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Please do not send toys or cupcakes with rings, </a:t>
            </a:r>
            <a:r>
              <a:rPr lang="en-US" sz="1400" dirty="0" err="1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etc</a:t>
            </a:r>
            <a:r>
              <a:rPr lang="en-US" sz="14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 on the top</a:t>
            </a:r>
            <a:endParaRPr lang="en-US" sz="1400" dirty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defRPr/>
            </a:pPr>
            <a:endParaRPr lang="en-US" sz="1200" dirty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Birthday invitations passed out in class must include every </a:t>
            </a: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student.  </a:t>
            </a:r>
            <a:r>
              <a:rPr lang="en-US" sz="16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Otherwise, please mail the invitations</a:t>
            </a: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.</a:t>
            </a:r>
          </a:p>
          <a:p>
            <a:pPr eaLnBrk="1" hangingPunct="1">
              <a:defRPr/>
            </a:pPr>
            <a:endParaRPr lang="en-US" sz="1800" dirty="0" smtClean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New ideas coming soon for honoring birthdays!</a:t>
            </a:r>
            <a:endParaRPr lang="en-US" sz="1600" dirty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defRPr/>
            </a:pPr>
            <a:endParaRPr lang="en-US" sz="1800" dirty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Field Trips &amp; Parties</a:t>
            </a:r>
            <a:endParaRPr lang="en-US" b="1" dirty="0">
              <a:solidFill>
                <a:srgbClr val="FF0F0C"/>
              </a:solidFill>
              <a:latin typeface="HelloSpot"/>
              <a:ea typeface="ＭＳ Ｐゴシック" charset="0"/>
              <a:cs typeface="HelloSpot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90800"/>
            <a:ext cx="77724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1600" dirty="0">
              <a:solidFill>
                <a:srgbClr val="000000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dirty="0" smtClean="0">
                <a:latin typeface="HelloDotStick"/>
                <a:ea typeface="ＭＳ Ｐゴシック" charset="0"/>
                <a:cs typeface="HelloDotStick"/>
              </a:rPr>
              <a:t>Field Trips</a:t>
            </a:r>
          </a:p>
          <a:p>
            <a:pPr marL="573088" lvl="1" indent="0" eaLnBrk="1" hangingPunct="1">
              <a:lnSpc>
                <a:spcPct val="90000"/>
              </a:lnSpc>
              <a:buClr>
                <a:srgbClr val="FFFF66"/>
              </a:buClr>
              <a:buFont typeface="Monotype Sorts" charset="0"/>
              <a:buNone/>
              <a:defRPr/>
            </a:pPr>
            <a:r>
              <a:rPr lang="en-US" sz="1600" b="1" i="1" dirty="0">
                <a:latin typeface="HelloDotStick"/>
                <a:ea typeface="ＭＳ Ｐゴシック" charset="0"/>
                <a:cs typeface="HelloDotStick"/>
              </a:rPr>
              <a:t>Students </a:t>
            </a:r>
            <a:r>
              <a:rPr lang="en-US" sz="1600" b="1" i="1" dirty="0" smtClean="0">
                <a:latin typeface="HelloDotStick"/>
                <a:ea typeface="ＭＳ Ｐゴシック" charset="0"/>
                <a:cs typeface="HelloDotStick"/>
              </a:rPr>
              <a:t>should </a:t>
            </a:r>
            <a:r>
              <a:rPr lang="en-US" sz="1600" b="1" i="1" dirty="0">
                <a:latin typeface="HelloDotStick"/>
                <a:ea typeface="ＭＳ Ｐゴシック" charset="0"/>
                <a:cs typeface="HelloDotStick"/>
              </a:rPr>
              <a:t>wear their </a:t>
            </a:r>
            <a:r>
              <a:rPr lang="en-US" sz="1600" b="1" i="1" dirty="0" smtClean="0">
                <a:latin typeface="HelloDotStick"/>
                <a:ea typeface="ＭＳ Ｐゴシック" charset="0"/>
                <a:cs typeface="HelloDotStick"/>
              </a:rPr>
              <a:t>Field </a:t>
            </a:r>
            <a:r>
              <a:rPr lang="en-US" sz="1600" b="1" i="1" dirty="0">
                <a:latin typeface="HelloDotStick"/>
                <a:ea typeface="ＭＳ Ｐゴシック" charset="0"/>
                <a:cs typeface="HelloDotStick"/>
              </a:rPr>
              <a:t>Trip t-shirts</a:t>
            </a:r>
            <a:r>
              <a:rPr lang="en-US" sz="1600" b="1" i="1" dirty="0" smtClean="0">
                <a:latin typeface="HelloDotStick"/>
                <a:ea typeface="ＭＳ Ｐゴシック" charset="0"/>
                <a:cs typeface="HelloDotStick"/>
              </a:rPr>
              <a:t>!</a:t>
            </a:r>
            <a:endParaRPr lang="en-US" sz="1600" dirty="0" smtClean="0">
              <a:latin typeface="HelloDotStick"/>
              <a:ea typeface="ＭＳ Ｐゴシック" charset="0"/>
              <a:cs typeface="HelloDotStick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latin typeface="HelloDotStick"/>
                <a:ea typeface="ＭＳ Ｐゴシック" charset="0"/>
                <a:cs typeface="HelloDotStick"/>
              </a:rPr>
              <a:t>F</a:t>
            </a:r>
            <a:r>
              <a:rPr lang="en-US" sz="1600" dirty="0" smtClean="0">
                <a:latin typeface="HelloDotStick"/>
                <a:ea typeface="ＭＳ Ｐゴシック" charset="0"/>
                <a:cs typeface="HelloDotStick"/>
              </a:rPr>
              <a:t>ire Station </a:t>
            </a:r>
            <a:r>
              <a:rPr lang="en-US" sz="1600" i="1" dirty="0" smtClean="0">
                <a:latin typeface="HelloDotStick"/>
                <a:ea typeface="ＭＳ Ｐゴシック" charset="0"/>
                <a:cs typeface="HelloDotStick"/>
              </a:rPr>
              <a:t>(walking)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latin typeface="HelloDotStick"/>
                <a:ea typeface="ＭＳ Ｐゴシック" charset="0"/>
                <a:cs typeface="HelloDotStick"/>
              </a:rPr>
              <a:t>Sweet </a:t>
            </a:r>
            <a:r>
              <a:rPr lang="en-US" sz="1600" dirty="0">
                <a:latin typeface="HelloDotStick"/>
                <a:ea typeface="ＭＳ Ｐゴシック" charset="0"/>
                <a:cs typeface="HelloDotStick"/>
              </a:rPr>
              <a:t>Berry </a:t>
            </a:r>
            <a:r>
              <a:rPr lang="en-US" sz="1600" dirty="0" smtClean="0">
                <a:latin typeface="HelloDotStick"/>
                <a:ea typeface="ＭＳ Ｐゴシック" charset="0"/>
                <a:cs typeface="HelloDotStick"/>
              </a:rPr>
              <a:t>Farms </a:t>
            </a:r>
            <a:r>
              <a:rPr lang="en-US" sz="1600" i="1" dirty="0" smtClean="0">
                <a:latin typeface="HelloDotStick"/>
                <a:ea typeface="ＭＳ Ｐゴシック" charset="0"/>
                <a:cs typeface="HelloDotStick"/>
              </a:rPr>
              <a:t>(bus)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latin typeface="HelloDotStick"/>
                <a:ea typeface="ＭＳ Ｐゴシック" charset="0"/>
                <a:cs typeface="HelloDotStick"/>
              </a:rPr>
              <a:t>Zach Scott Theater </a:t>
            </a:r>
            <a:r>
              <a:rPr lang="en-US" sz="1600" i="1" dirty="0" smtClean="0">
                <a:latin typeface="HelloDotStick"/>
                <a:ea typeface="ＭＳ Ｐゴシック" charset="0"/>
                <a:cs typeface="HelloDotStick"/>
              </a:rPr>
              <a:t>(bus)</a:t>
            </a:r>
          </a:p>
          <a:p>
            <a:pPr marL="457200" lvl="1" indent="0" eaLnBrk="1" hangingPunct="1">
              <a:lnSpc>
                <a:spcPct val="90000"/>
              </a:lnSpc>
              <a:buFont typeface="Monotype Sorts" charset="0"/>
              <a:buNone/>
              <a:defRPr/>
            </a:pPr>
            <a:endParaRPr lang="en-US" sz="1000" i="1" dirty="0" smtClean="0">
              <a:latin typeface="HelloDotStick"/>
              <a:ea typeface="ＭＳ Ｐゴシック" charset="0"/>
              <a:cs typeface="HelloDotStick"/>
            </a:endParaRPr>
          </a:p>
          <a:p>
            <a:pPr marL="457200" lvl="1" indent="0" eaLnBrk="1" hangingPunct="1">
              <a:lnSpc>
                <a:spcPct val="90000"/>
              </a:lnSpc>
              <a:buFont typeface="Monotype Sorts" charset="0"/>
              <a:buNone/>
              <a:defRPr/>
            </a:pPr>
            <a:r>
              <a:rPr lang="en-US" sz="1600" b="1" dirty="0" smtClean="0">
                <a:latin typeface="HelloDotStick"/>
                <a:ea typeface="ＭＳ Ｐゴシック" charset="0"/>
                <a:cs typeface="HelloDotStick"/>
              </a:rPr>
              <a:t>NOTE: The Field Trip fee ($20/year) should be paid online ASAP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sz="1000" b="1" dirty="0" smtClean="0">
                <a:latin typeface="HelloDotStick"/>
                <a:ea typeface="ＭＳ Ｐゴシック" charset="0"/>
                <a:cs typeface="HelloDotStick"/>
              </a:rPr>
              <a:t>Skyward/Family Access </a:t>
            </a:r>
            <a:r>
              <a:rPr lang="en-US" sz="1000" b="1" dirty="0" smtClean="0">
                <a:latin typeface="HelloDotStick"/>
                <a:ea typeface="ＭＳ Ｐゴシック" charset="0"/>
                <a:cs typeface="HelloDotStick"/>
                <a:sym typeface="Wingdings"/>
              </a:rPr>
              <a:t>  Fee Management</a:t>
            </a:r>
            <a:endParaRPr lang="en-US" sz="1000" b="1" dirty="0"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600" dirty="0" smtClean="0"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dirty="0" smtClean="0">
                <a:latin typeface="HelloDotStick"/>
                <a:ea typeface="ＭＳ Ｐゴシック" charset="0"/>
                <a:cs typeface="HelloDotStick"/>
              </a:rPr>
              <a:t>Parties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latin typeface="HelloDotStick"/>
                <a:ea typeface="ＭＳ Ｐゴシック" charset="0"/>
                <a:cs typeface="HelloDotStick"/>
              </a:rPr>
              <a:t>Winter </a:t>
            </a:r>
            <a:r>
              <a:rPr lang="en-US" sz="1600" i="1" dirty="0" smtClean="0">
                <a:latin typeface="HelloDotStick"/>
                <a:ea typeface="ＭＳ Ｐゴシック" charset="0"/>
                <a:cs typeface="HelloDotStick"/>
              </a:rPr>
              <a:t>(Friday, December 16)</a:t>
            </a:r>
            <a:endParaRPr lang="en-US" sz="1600" i="1" dirty="0">
              <a:latin typeface="HelloDotStick"/>
              <a:ea typeface="ＭＳ Ｐゴシック" charset="0"/>
              <a:cs typeface="HelloDotStick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latin typeface="HelloDotStick"/>
                <a:ea typeface="ＭＳ Ｐゴシック" charset="0"/>
                <a:cs typeface="HelloDotStick"/>
              </a:rPr>
              <a:t>Valentine’s Day </a:t>
            </a:r>
            <a:r>
              <a:rPr lang="en-US" sz="1600" i="1" dirty="0" smtClean="0">
                <a:latin typeface="HelloDotStick"/>
                <a:ea typeface="ＭＳ Ｐゴシック" charset="0"/>
                <a:cs typeface="HelloDotStick"/>
              </a:rPr>
              <a:t>(Tuesday, February 14)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latin typeface="HelloDotStick"/>
                <a:ea typeface="ＭＳ Ｐゴシック" charset="0"/>
                <a:cs typeface="HelloDotStick"/>
              </a:rPr>
              <a:t>End </a:t>
            </a:r>
            <a:r>
              <a:rPr lang="en-US" sz="1600" dirty="0">
                <a:latin typeface="HelloDotStick"/>
                <a:ea typeface="ＭＳ Ｐゴシック" charset="0"/>
                <a:cs typeface="HelloDotStick"/>
              </a:rPr>
              <a:t>of the </a:t>
            </a:r>
            <a:r>
              <a:rPr lang="en-US" sz="1600" dirty="0" smtClean="0">
                <a:latin typeface="HelloDotStick"/>
                <a:ea typeface="ＭＳ Ｐゴシック" charset="0"/>
                <a:cs typeface="HelloDotStick"/>
              </a:rPr>
              <a:t>Year: Water Blast Day </a:t>
            </a:r>
            <a:r>
              <a:rPr lang="en-US" sz="1600" i="1" dirty="0" smtClean="0">
                <a:latin typeface="HelloDotStick"/>
                <a:ea typeface="ＭＳ Ｐゴシック" charset="0"/>
                <a:cs typeface="HelloDotStick"/>
              </a:rPr>
              <a:t>(Wednesday, May 31)</a:t>
            </a:r>
            <a:endParaRPr lang="en-US" sz="1600" dirty="0"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buFont typeface="Monotype Sorts" charset="0"/>
              <a:buNone/>
              <a:defRPr/>
            </a:pPr>
            <a:endParaRPr lang="en-US" sz="1600" dirty="0">
              <a:solidFill>
                <a:srgbClr val="000000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600" dirty="0">
              <a:solidFill>
                <a:srgbClr val="000000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600" dirty="0">
              <a:latin typeface="HelloDotStick"/>
              <a:ea typeface="ＭＳ Ｐゴシック" charset="0"/>
              <a:cs typeface="HelloDotStic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  <a:latin typeface="HelloSpot"/>
                <a:cs typeface="HelloSpot"/>
              </a:rPr>
              <a:t>Background Checks</a:t>
            </a:r>
            <a:endParaRPr lang="en-US" b="1" dirty="0">
              <a:solidFill>
                <a:srgbClr val="FFFF00"/>
              </a:solidFill>
              <a:latin typeface="HelloSpot"/>
              <a:cs typeface="HelloSpo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>
                <a:latin typeface="HelloDotStick"/>
                <a:cs typeface="HelloDotStick"/>
              </a:rPr>
              <a:t>All parent volunteers and chaperones MUST have background checks completed PRIOR to working with or managing students</a:t>
            </a:r>
          </a:p>
          <a:p>
            <a:pPr marL="0" indent="0">
              <a:buFont typeface="Monotype Sorts" charset="0"/>
              <a:buNone/>
              <a:defRPr/>
            </a:pPr>
            <a:endParaRPr lang="en-US" sz="1600" dirty="0" smtClean="0">
              <a:latin typeface="HelloDotStick"/>
              <a:cs typeface="HelloDotStick"/>
            </a:endParaRPr>
          </a:p>
          <a:p>
            <a:pPr>
              <a:defRPr/>
            </a:pPr>
            <a:r>
              <a:rPr lang="en-US" sz="2000" dirty="0" smtClean="0">
                <a:latin typeface="HelloDotStick"/>
                <a:cs typeface="HelloDotStick"/>
              </a:rPr>
              <a:t>If you </a:t>
            </a:r>
            <a:r>
              <a:rPr lang="en-US" sz="2000" i="1" dirty="0" smtClean="0">
                <a:latin typeface="HelloDotStick"/>
                <a:cs typeface="HelloDotStick"/>
              </a:rPr>
              <a:t>think</a:t>
            </a:r>
            <a:r>
              <a:rPr lang="en-US" sz="2000" dirty="0" smtClean="0">
                <a:latin typeface="HelloDotStick"/>
                <a:cs typeface="HelloDotStick"/>
              </a:rPr>
              <a:t> you </a:t>
            </a:r>
            <a:r>
              <a:rPr lang="en-US" sz="2000" i="1" dirty="0" smtClean="0">
                <a:latin typeface="HelloDotStick"/>
                <a:cs typeface="HelloDotStick"/>
              </a:rPr>
              <a:t>might</a:t>
            </a:r>
            <a:r>
              <a:rPr lang="en-US" sz="2000" dirty="0" smtClean="0">
                <a:latin typeface="HelloDotStick"/>
                <a:cs typeface="HelloDotStick"/>
              </a:rPr>
              <a:t> fall into one of those categories, please pick up the background check application </a:t>
            </a:r>
            <a:r>
              <a:rPr lang="en-US" sz="1600" i="1" dirty="0" smtClean="0">
                <a:latin typeface="HelloDotStick"/>
                <a:cs typeface="HelloDotStick"/>
              </a:rPr>
              <a:t>(2 pages)</a:t>
            </a:r>
          </a:p>
          <a:p>
            <a:pPr>
              <a:defRPr/>
            </a:pPr>
            <a:endParaRPr lang="en-US" sz="2000" dirty="0" smtClean="0">
              <a:latin typeface="HelloDotStick"/>
              <a:cs typeface="HelloDotStick"/>
            </a:endParaRPr>
          </a:p>
          <a:p>
            <a:pPr>
              <a:defRPr/>
            </a:pPr>
            <a:r>
              <a:rPr lang="en-US" sz="2000" dirty="0" smtClean="0">
                <a:latin typeface="HelloDotStick"/>
                <a:cs typeface="HelloDotStick"/>
              </a:rPr>
              <a:t>Must be submitted YEARLY</a:t>
            </a:r>
            <a:endParaRPr lang="en-US" sz="2000" dirty="0">
              <a:latin typeface="HelloDotStick"/>
              <a:cs typeface="HelloDotStic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  <a:latin typeface="HelloSpot"/>
                <a:cs typeface="HelloSpot"/>
              </a:rPr>
              <a:t>P.T.A</a:t>
            </a:r>
            <a:r>
              <a:rPr lang="en-US" dirty="0" smtClean="0">
                <a:solidFill>
                  <a:srgbClr val="FFFF00"/>
                </a:solidFill>
                <a:latin typeface="HelloSpot"/>
                <a:cs typeface="HelloSpot"/>
              </a:rPr>
              <a:t>.</a:t>
            </a:r>
            <a:endParaRPr lang="en-US" dirty="0">
              <a:solidFill>
                <a:srgbClr val="FFFF00"/>
              </a:solidFill>
              <a:latin typeface="HelloSpot"/>
              <a:cs typeface="HelloSpo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7772400" cy="3200400"/>
          </a:xfrm>
        </p:spPr>
        <p:txBody>
          <a:bodyPr/>
          <a:lstStyle/>
          <a:p>
            <a:pPr>
              <a:defRPr/>
            </a:pPr>
            <a:endParaRPr lang="en-US" sz="1800" dirty="0" smtClean="0">
              <a:latin typeface="HelloDotStick"/>
              <a:cs typeface="HelloDotStick"/>
            </a:endParaRPr>
          </a:p>
          <a:p>
            <a:pPr marL="0" indent="0" algn="ctr">
              <a:buFont typeface="Monotype Sorts" charset="0"/>
              <a:buNone/>
              <a:defRPr/>
            </a:pPr>
            <a:r>
              <a:rPr lang="en-US" sz="1800" dirty="0">
                <a:latin typeface="HelloDotStick"/>
                <a:cs typeface="HelloDotStick"/>
                <a:hlinkClick r:id="rId2"/>
              </a:rPr>
              <a:t>http://</a:t>
            </a:r>
            <a:r>
              <a:rPr lang="en-US" sz="1800" dirty="0" smtClean="0">
                <a:latin typeface="HelloDotStick"/>
                <a:cs typeface="HelloDotStick"/>
                <a:hlinkClick r:id="rId2"/>
              </a:rPr>
              <a:t>www.wsepta.com</a:t>
            </a:r>
            <a:endParaRPr lang="en-US" sz="1800" dirty="0" smtClean="0">
              <a:latin typeface="HelloDotStick"/>
              <a:cs typeface="HelloDotStick"/>
            </a:endParaRPr>
          </a:p>
          <a:p>
            <a:pPr marL="0" indent="0" algn="ctr">
              <a:buFont typeface="Monotype Sorts" charset="0"/>
              <a:buNone/>
              <a:defRPr/>
            </a:pPr>
            <a:endParaRPr lang="en-US" sz="600" dirty="0">
              <a:latin typeface="HelloDotStick"/>
              <a:cs typeface="HelloDotStick"/>
            </a:endParaRPr>
          </a:p>
          <a:p>
            <a:pPr>
              <a:defRPr/>
            </a:pPr>
            <a:r>
              <a:rPr lang="en-US" sz="1800" dirty="0" smtClean="0">
                <a:latin typeface="HelloDotStick"/>
                <a:cs typeface="HelloDotStick"/>
              </a:rPr>
              <a:t>Dues</a:t>
            </a:r>
          </a:p>
          <a:p>
            <a:pPr lvl="1">
              <a:defRPr/>
            </a:pPr>
            <a:r>
              <a:rPr lang="en-US" sz="1600" dirty="0" smtClean="0">
                <a:latin typeface="HelloDotStick"/>
                <a:cs typeface="HelloDotStick"/>
              </a:rPr>
              <a:t>$10 per adult</a:t>
            </a:r>
            <a:r>
              <a:rPr lang="en-US" sz="1200" i="1" dirty="0" smtClean="0">
                <a:latin typeface="HelloDotStick"/>
                <a:cs typeface="HelloDotStick"/>
              </a:rPr>
              <a:t>(not family)</a:t>
            </a:r>
          </a:p>
          <a:p>
            <a:pPr lvl="1">
              <a:defRPr/>
            </a:pPr>
            <a:r>
              <a:rPr lang="en-US" sz="1600" dirty="0" smtClean="0">
                <a:latin typeface="HelloDotStick"/>
                <a:cs typeface="HelloDotStick"/>
              </a:rPr>
              <a:t>Join ASAP and help our class win a prize!</a:t>
            </a:r>
          </a:p>
          <a:p>
            <a:pPr marL="457200" lvl="1" indent="0">
              <a:buFont typeface="Monotype Sorts" charset="0"/>
              <a:buNone/>
              <a:defRPr/>
            </a:pPr>
            <a:endParaRPr lang="en-US" sz="1400" dirty="0">
              <a:latin typeface="HelloDotStick"/>
              <a:cs typeface="HelloDotStick"/>
            </a:endParaRPr>
          </a:p>
          <a:p>
            <a:pPr>
              <a:defRPr/>
            </a:pPr>
            <a:r>
              <a:rPr lang="en-US" sz="1800" dirty="0" smtClean="0">
                <a:latin typeface="HelloDotStick"/>
                <a:cs typeface="HelloDotStick"/>
              </a:rPr>
              <a:t>Field Trip t-shirts ($10)</a:t>
            </a:r>
          </a:p>
          <a:p>
            <a:pPr lvl="1">
              <a:defRPr/>
            </a:pPr>
            <a:r>
              <a:rPr lang="en-US" sz="1600" dirty="0" smtClean="0">
                <a:latin typeface="HelloDotStick"/>
                <a:cs typeface="HelloDotStick"/>
              </a:rPr>
              <a:t>Order via order form</a:t>
            </a:r>
          </a:p>
          <a:p>
            <a:pPr lvl="1">
              <a:defRPr/>
            </a:pPr>
            <a:r>
              <a:rPr lang="en-US" sz="1600" dirty="0" smtClean="0">
                <a:latin typeface="HelloDotStick"/>
                <a:cs typeface="HelloDotStick"/>
              </a:rPr>
              <a:t>-OR- order them online</a:t>
            </a:r>
          </a:p>
          <a:p>
            <a:pPr lvl="1">
              <a:defRPr/>
            </a:pPr>
            <a:endParaRPr lang="en-US" sz="1600" dirty="0" smtClean="0">
              <a:latin typeface="HelloDotStick"/>
              <a:cs typeface="HelloDotStick"/>
            </a:endParaRPr>
          </a:p>
          <a:p>
            <a:pPr>
              <a:defRPr/>
            </a:pPr>
            <a:r>
              <a:rPr lang="en-US" sz="1800" dirty="0" smtClean="0">
                <a:latin typeface="HelloDotStick"/>
                <a:cs typeface="HelloDotStick"/>
              </a:rPr>
              <a:t>Box Tops &amp; Labels for Education</a:t>
            </a:r>
          </a:p>
          <a:p>
            <a:pPr marL="0" indent="0">
              <a:buFont typeface="Monotype Sorts" charset="0"/>
              <a:buNone/>
              <a:defRPr/>
            </a:pPr>
            <a:endParaRPr lang="en-US" sz="2000" dirty="0" smtClean="0">
              <a:latin typeface="HelloDotStick"/>
              <a:cs typeface="HelloDotStic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Student Led</a:t>
            </a:r>
            <a:br>
              <a:rPr lang="en-US" b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</a:br>
            <a:r>
              <a:rPr lang="en-US" b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Conferences</a:t>
            </a:r>
            <a:endParaRPr lang="en-US" b="1" dirty="0">
              <a:solidFill>
                <a:srgbClr val="000000"/>
              </a:solidFill>
              <a:latin typeface="HelloSpot"/>
              <a:ea typeface="ＭＳ Ｐゴシック" charset="0"/>
              <a:cs typeface="HelloSpot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2362200"/>
          </a:xfrm>
        </p:spPr>
        <p:txBody>
          <a:bodyPr/>
          <a:lstStyle/>
          <a:p>
            <a:pPr marL="0" indent="0" eaLnBrk="1" hangingPunct="1">
              <a:buFont typeface="Monotype Sorts" charset="0"/>
              <a:buNone/>
              <a:defRPr/>
            </a:pPr>
            <a:endParaRPr lang="en-US" b="1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sz="18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Fall: Tuesday, November 15 @ 8:00am</a:t>
            </a:r>
          </a:p>
          <a:p>
            <a:pPr eaLnBrk="1" hangingPunct="1">
              <a:defRPr/>
            </a:pPr>
            <a:r>
              <a:rPr lang="en-US" sz="18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Spring: Tuesday, April 4@ 8:00am</a:t>
            </a:r>
          </a:p>
          <a:p>
            <a:pPr eaLnBrk="1" hangingPunct="1">
              <a:defRPr/>
            </a:pPr>
            <a:endParaRPr lang="en-US" sz="1800" dirty="0" smtClean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defRPr/>
            </a:pPr>
            <a:endParaRPr lang="en-US" sz="1800" dirty="0" smtClean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defRPr/>
            </a:pPr>
            <a:r>
              <a:rPr lang="en-US" sz="18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If </a:t>
            </a:r>
            <a:r>
              <a:rPr lang="en-US" sz="18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at anytime you would like to meet with </a:t>
            </a:r>
            <a:r>
              <a:rPr lang="en-US" sz="18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your child’s teacher,  </a:t>
            </a:r>
            <a:r>
              <a:rPr lang="en-US" sz="18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just send a note in your </a:t>
            </a:r>
            <a:r>
              <a:rPr lang="en-US" sz="18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child’s TIGER Binder, call or send me an email.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Arrival and Dismissal</a:t>
            </a:r>
            <a:endParaRPr lang="en-US" b="1" dirty="0">
              <a:latin typeface="HelloSpot"/>
              <a:ea typeface="ＭＳ Ｐゴシック" charset="0"/>
              <a:cs typeface="HelloSpot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80772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600" dirty="0">
                <a:latin typeface="HelloDotStick"/>
                <a:ea typeface="ＭＳ Ｐゴシック" charset="0"/>
                <a:cs typeface="HelloDotStick"/>
              </a:rPr>
              <a:t>Students may arrive as early as 7:00 and </a:t>
            </a:r>
            <a:r>
              <a:rPr lang="en-US" sz="1600" dirty="0" smtClean="0">
                <a:latin typeface="HelloDotStick"/>
                <a:ea typeface="ＭＳ Ｐゴシック" charset="0"/>
                <a:cs typeface="HelloDotStick"/>
              </a:rPr>
              <a:t>will be supervised in the cafeteria.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200" dirty="0" smtClean="0">
                <a:latin typeface="HelloDotStick"/>
                <a:ea typeface="ＭＳ Ｐゴシック" charset="0"/>
                <a:cs typeface="HelloDotStick"/>
              </a:rPr>
              <a:t>At </a:t>
            </a:r>
            <a:r>
              <a:rPr lang="en-US" sz="1200" dirty="0">
                <a:latin typeface="HelloDotStick"/>
                <a:ea typeface="ＭＳ Ｐゴシック" charset="0"/>
                <a:cs typeface="HelloDotStick"/>
              </a:rPr>
              <a:t>7:35, </a:t>
            </a:r>
            <a:r>
              <a:rPr lang="en-US" sz="1200" dirty="0" smtClean="0">
                <a:latin typeface="HelloDotStick"/>
                <a:ea typeface="ＭＳ Ｐゴシック" charset="0"/>
                <a:cs typeface="HelloDotStick"/>
              </a:rPr>
              <a:t>students will be escorted to class by grade level.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dirty="0" smtClean="0">
                <a:latin typeface="HelloDotStick"/>
                <a:ea typeface="ＭＳ Ｐゴシック" charset="0"/>
                <a:cs typeface="HelloDotStick"/>
              </a:rPr>
              <a:t>Breakfast is served until 7:40.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200" dirty="0" smtClean="0">
                <a:latin typeface="HelloDotStick"/>
                <a:ea typeface="ＭＳ Ｐゴシック" charset="0"/>
                <a:cs typeface="HelloDotStick"/>
              </a:rPr>
              <a:t>Students that arrive late or that enter the line at 7:40 will take their tray “to-go”</a:t>
            </a:r>
          </a:p>
          <a:p>
            <a:pPr marL="0" indent="0" eaLnBrk="1" hangingPunct="1">
              <a:lnSpc>
                <a:spcPct val="90000"/>
              </a:lnSpc>
              <a:buFont typeface="Monotype Sorts" charset="0"/>
              <a:buNone/>
              <a:defRPr/>
            </a:pPr>
            <a:endParaRPr lang="en-US" sz="1200" dirty="0" smtClean="0"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dirty="0" smtClean="0">
                <a:latin typeface="HelloDotStick"/>
                <a:ea typeface="ＭＳ Ｐゴシック" charset="0"/>
                <a:cs typeface="HelloDotStick"/>
              </a:rPr>
              <a:t>The TARDY bell </a:t>
            </a:r>
            <a:r>
              <a:rPr lang="en-US" sz="1600" dirty="0">
                <a:latin typeface="HelloDotStick"/>
                <a:ea typeface="ＭＳ Ｐゴシック" charset="0"/>
                <a:cs typeface="HelloDotStick"/>
              </a:rPr>
              <a:t>rings at 7:</a:t>
            </a:r>
            <a:r>
              <a:rPr lang="en-US" sz="1600" dirty="0" smtClean="0">
                <a:latin typeface="HelloDotStick"/>
                <a:ea typeface="ＭＳ Ｐゴシック" charset="0"/>
                <a:cs typeface="HelloDotStick"/>
              </a:rPr>
              <a:t>45</a:t>
            </a:r>
            <a:r>
              <a:rPr lang="en-US" sz="1200" dirty="0" smtClean="0">
                <a:latin typeface="HelloDotStick"/>
                <a:ea typeface="ＭＳ Ｐゴシック" charset="0"/>
                <a:cs typeface="HelloDotStick"/>
              </a:rPr>
              <a:t>am</a:t>
            </a:r>
            <a:r>
              <a:rPr lang="en-US" sz="1600" dirty="0" smtClean="0">
                <a:latin typeface="HelloDotStick"/>
                <a:ea typeface="ＭＳ Ｐゴシック" charset="0"/>
                <a:cs typeface="HelloDotStick"/>
              </a:rPr>
              <a:t>.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200" dirty="0" smtClean="0">
                <a:latin typeface="HelloDotStick"/>
                <a:ea typeface="ＭＳ Ｐゴシック" charset="0"/>
                <a:cs typeface="HelloDotStick"/>
              </a:rPr>
              <a:t>Please </a:t>
            </a:r>
            <a:r>
              <a:rPr lang="en-US" sz="1200" dirty="0">
                <a:latin typeface="HelloDotStick"/>
                <a:ea typeface="ＭＳ Ｐゴシック" charset="0"/>
                <a:cs typeface="HelloDotStick"/>
              </a:rPr>
              <a:t>make sure your child is here on time </a:t>
            </a:r>
            <a:r>
              <a:rPr lang="en-US" sz="1200" dirty="0" smtClean="0">
                <a:latin typeface="HelloDotStick"/>
                <a:ea typeface="ＭＳ Ｐゴシック" charset="0"/>
                <a:cs typeface="HelloDotStick"/>
              </a:rPr>
              <a:t>– class begins at 7</a:t>
            </a:r>
            <a:r>
              <a:rPr lang="en-US" sz="1200" dirty="0">
                <a:latin typeface="HelloDotStick"/>
                <a:ea typeface="ＭＳ Ｐゴシック" charset="0"/>
                <a:cs typeface="HelloDotStick"/>
              </a:rPr>
              <a:t>:45</a:t>
            </a:r>
            <a:r>
              <a:rPr lang="en-US" sz="1200" dirty="0" smtClean="0">
                <a:latin typeface="HelloDotStick"/>
                <a:ea typeface="ＭＳ Ｐゴシック" charset="0"/>
                <a:cs typeface="HelloDotStick"/>
              </a:rPr>
              <a:t>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200" dirty="0" smtClean="0">
                <a:latin typeface="HelloDotStick"/>
                <a:ea typeface="ＭＳ Ｐゴシック" charset="0"/>
                <a:cs typeface="HelloDotStick"/>
              </a:rPr>
              <a:t>Students not in the building at 7:45 will receive a Tardy Slip</a:t>
            </a:r>
            <a:endParaRPr lang="en-US" sz="1200" dirty="0"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200" dirty="0"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dirty="0" smtClean="0">
                <a:latin typeface="HelloDotStick"/>
                <a:ea typeface="ＭＳ Ｐゴシック" charset="0"/>
                <a:cs typeface="HelloDotStick"/>
              </a:rPr>
              <a:t>Kindergarten is dismissed at 2:55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200" dirty="0" smtClean="0">
                <a:latin typeface="HelloDotStick"/>
                <a:ea typeface="ＭＳ Ｐゴシック" charset="0"/>
                <a:cs typeface="HelloDotStick"/>
              </a:rPr>
              <a:t>If you are picking up a PK/Kindergartner </a:t>
            </a:r>
            <a:r>
              <a:rPr lang="en-US" sz="1200" i="1" dirty="0" smtClean="0">
                <a:latin typeface="HelloDotStick"/>
                <a:ea typeface="ＭＳ Ｐゴシック" charset="0"/>
                <a:cs typeface="HelloDotStick"/>
              </a:rPr>
              <a:t>ONLY, </a:t>
            </a:r>
            <a:r>
              <a:rPr lang="en-US" sz="1200" dirty="0" smtClean="0">
                <a:latin typeface="HelloDotStick"/>
                <a:ea typeface="ＭＳ Ｐゴシック" charset="0"/>
                <a:cs typeface="HelloDotStick"/>
              </a:rPr>
              <a:t> you may bypass the line and pull forward at 2:50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200" dirty="0" smtClean="0">
                <a:latin typeface="HelloDotStick"/>
                <a:ea typeface="ＭＳ Ｐゴシック" charset="0"/>
                <a:cs typeface="HelloDotStick"/>
              </a:rPr>
              <a:t>If you are also picking up children in grades 1-5, you will need to wait until 3:00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200" dirty="0" smtClean="0">
                <a:latin typeface="HelloDotStick"/>
                <a:ea typeface="ＭＳ Ｐゴシック" charset="0"/>
                <a:cs typeface="HelloDotStick"/>
              </a:rPr>
              <a:t>Busses depart Walnut Springs at 3:12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dirty="0" smtClean="0">
                <a:latin typeface="HelloDotStick"/>
                <a:ea typeface="ＭＳ Ｐゴシック" charset="0"/>
                <a:cs typeface="HelloDotStick"/>
              </a:rPr>
              <a:t>If you need to pick your child up prior to the scheduled dismissal time, you MUST check them out through the office.</a:t>
            </a:r>
            <a:r>
              <a:rPr lang="en-US" sz="1400" dirty="0" smtClean="0">
                <a:latin typeface="HelloDotStick"/>
                <a:ea typeface="ＭＳ Ｐゴシック" charset="0"/>
                <a:cs typeface="HelloDotStick"/>
              </a:rPr>
              <a:t> </a:t>
            </a:r>
            <a:endParaRPr lang="en-US" sz="1600" dirty="0" smtClean="0"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600" dirty="0"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buFont typeface="Monotype Sorts" charset="0"/>
              <a:buNone/>
              <a:defRPr/>
            </a:pPr>
            <a:endParaRPr lang="en-US" sz="2800" dirty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1"/>
          <p:cNvSpPr txBox="1">
            <a:spLocks noChangeArrowheads="1"/>
          </p:cNvSpPr>
          <p:nvPr/>
        </p:nvSpPr>
        <p:spPr bwMode="auto">
          <a:xfrm>
            <a:off x="2743200" y="3124200"/>
            <a:ext cx="37338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25425" indent="-225425">
              <a:tabLst>
                <a:tab pos="2398713" algn="l"/>
              </a:tabLst>
              <a:defRPr/>
            </a:pPr>
            <a:r>
              <a:rPr lang="en-US" sz="2200" b="1" u="sng" dirty="0" smtClean="0">
                <a:latin typeface="HelloDotStick"/>
                <a:cs typeface="HelloDotStick"/>
              </a:rPr>
              <a:t>TEACHER</a:t>
            </a:r>
            <a:r>
              <a:rPr lang="en-US" sz="2200" b="1" dirty="0" smtClean="0">
                <a:latin typeface="HelloDotStick"/>
                <a:cs typeface="HelloDotStick"/>
              </a:rPr>
              <a:t>	</a:t>
            </a:r>
            <a:r>
              <a:rPr lang="en-US" sz="2200" b="1" u="sng" dirty="0" smtClean="0">
                <a:latin typeface="HelloDotStick"/>
                <a:cs typeface="HelloDotStick"/>
              </a:rPr>
              <a:t>ROOM #</a:t>
            </a:r>
          </a:p>
          <a:p>
            <a:pPr marL="460375" indent="-225425">
              <a:tabLst>
                <a:tab pos="2746375" algn="l"/>
              </a:tabLst>
              <a:defRPr/>
            </a:pPr>
            <a:r>
              <a:rPr lang="en-US" sz="1800" dirty="0" smtClean="0">
                <a:latin typeface="HelloDotStick"/>
                <a:cs typeface="HelloDotStick"/>
              </a:rPr>
              <a:t>Ashe	311</a:t>
            </a:r>
          </a:p>
          <a:p>
            <a:pPr marL="460375" indent="-225425">
              <a:tabLst>
                <a:tab pos="2746375" algn="l"/>
              </a:tabLst>
              <a:defRPr/>
            </a:pPr>
            <a:r>
              <a:rPr lang="en-US" sz="1800" dirty="0" smtClean="0">
                <a:latin typeface="HelloDotStick"/>
                <a:cs typeface="HelloDotStick"/>
              </a:rPr>
              <a:t>Wahlers	309</a:t>
            </a:r>
          </a:p>
          <a:p>
            <a:pPr marL="460375" indent="-225425">
              <a:tabLst>
                <a:tab pos="2746375" algn="l"/>
              </a:tabLst>
              <a:defRPr/>
            </a:pPr>
            <a:r>
              <a:rPr lang="en-US" sz="1800" dirty="0" smtClean="0">
                <a:latin typeface="HelloDotStick"/>
                <a:cs typeface="HelloDotStick"/>
              </a:rPr>
              <a:t>Burns	308</a:t>
            </a:r>
          </a:p>
          <a:p>
            <a:pPr marL="460375" indent="-225425">
              <a:tabLst>
                <a:tab pos="2746375" algn="l"/>
              </a:tabLst>
              <a:defRPr/>
            </a:pPr>
            <a:r>
              <a:rPr lang="en-US" sz="1800" dirty="0" smtClean="0">
                <a:latin typeface="HelloDotStick"/>
                <a:cs typeface="HelloDotStick"/>
              </a:rPr>
              <a:t>Parker	306</a:t>
            </a:r>
          </a:p>
          <a:p>
            <a:pPr marL="460375" indent="-225425">
              <a:tabLst>
                <a:tab pos="2746375" algn="l"/>
              </a:tabLst>
              <a:defRPr/>
            </a:pPr>
            <a:r>
              <a:rPr lang="en-US" sz="1800" dirty="0" smtClean="0">
                <a:latin typeface="HelloDotStick"/>
                <a:cs typeface="HelloDotStick"/>
              </a:rPr>
              <a:t>Strobel	305</a:t>
            </a:r>
          </a:p>
          <a:p>
            <a:pPr marL="460375" indent="-225425">
              <a:tabLst>
                <a:tab pos="2746375" algn="l"/>
              </a:tabLst>
              <a:defRPr/>
            </a:pPr>
            <a:r>
              <a:rPr lang="en-US" sz="1800" dirty="0" smtClean="0">
                <a:latin typeface="HelloDotStick"/>
                <a:cs typeface="HelloDotStick"/>
              </a:rPr>
              <a:t>Bryan	303</a:t>
            </a:r>
          </a:p>
        </p:txBody>
      </p:sp>
      <p:sp>
        <p:nvSpPr>
          <p:cNvPr id="63490" name="TextBox 1"/>
          <p:cNvSpPr txBox="1">
            <a:spLocks noChangeArrowheads="1"/>
          </p:cNvSpPr>
          <p:nvPr/>
        </p:nvSpPr>
        <p:spPr bwMode="auto">
          <a:xfrm>
            <a:off x="2071688" y="1676400"/>
            <a:ext cx="50673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000" b="1" dirty="0">
                <a:solidFill>
                  <a:srgbClr val="FFFF00"/>
                </a:solidFill>
                <a:latin typeface="HelloDotStick" charset="0"/>
                <a:cs typeface="HelloDotStick" charset="0"/>
              </a:rPr>
              <a:t>It’s Time to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HelloDotStick" charset="0"/>
                <a:cs typeface="HelloDotStick" charset="0"/>
              </a:rPr>
              <a:t>Meet Your Teacher!</a:t>
            </a: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052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01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Making Dismissal/Transportation changes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3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send </a:t>
            </a:r>
            <a:r>
              <a:rPr lang="en-US" sz="13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a note in your child</a:t>
            </a:r>
            <a:r>
              <a:rPr lang="ja-JP" altLang="en-US" sz="13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’</a:t>
            </a:r>
            <a:r>
              <a:rPr lang="en-US" sz="13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s </a:t>
            </a:r>
            <a:r>
              <a:rPr lang="en-US" sz="13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TIGER Binder-OR-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3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call </a:t>
            </a:r>
            <a:r>
              <a:rPr lang="en-US" sz="13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the office </a:t>
            </a:r>
            <a:r>
              <a:rPr lang="en-US" sz="13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BEFORE 1:00pm </a:t>
            </a:r>
            <a:r>
              <a:rPr lang="en-US" sz="1300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and they will </a:t>
            </a:r>
            <a:r>
              <a:rPr lang="en-US" sz="13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send down a Change in Transportation Form</a:t>
            </a:r>
          </a:p>
          <a:p>
            <a:pPr marL="457200" lvl="1" indent="0" eaLnBrk="1" hangingPunct="1">
              <a:lnSpc>
                <a:spcPct val="90000"/>
              </a:lnSpc>
              <a:buFont typeface="Monotype Sorts" charset="0"/>
              <a:buNone/>
              <a:defRPr/>
            </a:pPr>
            <a:endParaRPr lang="en-US" sz="800" i="1" dirty="0" smtClean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marL="457200" lvl="1" indent="0" eaLnBrk="1" hangingPunct="1">
              <a:lnSpc>
                <a:spcPct val="90000"/>
              </a:lnSpc>
              <a:buFont typeface="Monotype Sorts" charset="0"/>
              <a:buNone/>
              <a:defRPr/>
            </a:pPr>
            <a:r>
              <a:rPr lang="en-US" sz="1400" i="1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NOTE: We </a:t>
            </a:r>
            <a:r>
              <a:rPr lang="en-US" sz="1400" i="1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are not able to change your child</a:t>
            </a:r>
            <a:r>
              <a:rPr lang="ja-JP" altLang="en-US" sz="1400" i="1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’</a:t>
            </a:r>
            <a:r>
              <a:rPr lang="en-US" sz="1400" i="1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s mode of transportation based on what your child says.  We MUST have a note </a:t>
            </a:r>
            <a:r>
              <a:rPr lang="en-US" sz="1400" i="1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or call from </a:t>
            </a:r>
            <a:r>
              <a:rPr lang="en-US" sz="1400" i="1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you</a:t>
            </a:r>
            <a:r>
              <a:rPr lang="en-US" sz="1400" i="1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.</a:t>
            </a:r>
            <a:endParaRPr lang="en-US" sz="1400" i="1" dirty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Students will not be released for early pickup after 2:44.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3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If you need to pick up your child early, please do so BEFORE 2:45. At that time, all students will be dismissed according to their regular plan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100" dirty="0" smtClean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Please </a:t>
            </a:r>
            <a:r>
              <a:rPr lang="en-US" sz="1600" b="1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send a written note, email or Doctor</a:t>
            </a:r>
            <a:r>
              <a:rPr lang="ja-JP" altLang="en-US" sz="1600" b="1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’</a:t>
            </a:r>
            <a:r>
              <a:rPr lang="en-US" sz="1600" b="1" dirty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s excuse when your child is </a:t>
            </a:r>
            <a:r>
              <a:rPr lang="en-US" sz="1600" b="1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absent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3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Diana Perry, Registrar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300" dirty="0" smtClean="0">
                <a:latin typeface="HelloDotStick"/>
                <a:ea typeface="ＭＳ Ｐゴシック" charset="0"/>
                <a:cs typeface="HelloDotStick"/>
              </a:rPr>
              <a:t>Email: </a:t>
            </a:r>
            <a:r>
              <a:rPr lang="en-US" sz="1300" dirty="0" smtClean="0">
                <a:latin typeface="HelloDotStick"/>
                <a:ea typeface="ＭＳ Ｐゴシック" charset="0"/>
                <a:cs typeface="HelloDotStick"/>
                <a:hlinkClick r:id="rId3"/>
              </a:rPr>
              <a:t>Diana.perry@dsisdtx.us</a:t>
            </a:r>
            <a:r>
              <a:rPr lang="en-US" sz="1300" dirty="0" smtClean="0">
                <a:latin typeface="HelloDotStick"/>
                <a:ea typeface="ＭＳ Ｐゴシック" charset="0"/>
                <a:cs typeface="HelloDotStick"/>
              </a:rPr>
              <a:t> Website: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3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Absence notes/excuses can also be submitted through Skyward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200" dirty="0" smtClean="0">
              <a:solidFill>
                <a:srgbClr val="FFFFFF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b="1" dirty="0" smtClean="0">
                <a:latin typeface="HelloDotStick"/>
                <a:ea typeface="ＭＳ Ｐゴシック" charset="0"/>
                <a:cs typeface="HelloDotStick"/>
              </a:rPr>
              <a:t>AWARDS are given for PERFECT Attendance and EXCEPTIONAL Attendance.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300" dirty="0" smtClean="0">
                <a:latin typeface="HelloDotStick"/>
                <a:ea typeface="ＭＳ Ｐゴシック" charset="0"/>
                <a:cs typeface="HelloDotStick"/>
              </a:rPr>
              <a:t>Perfect </a:t>
            </a:r>
            <a:r>
              <a:rPr lang="en-US" sz="1300" dirty="0">
                <a:latin typeface="HelloDotStick"/>
                <a:ea typeface="ＭＳ Ｐゴシック" charset="0"/>
                <a:cs typeface="HelloDotStick"/>
              </a:rPr>
              <a:t>Attendance: only 3 </a:t>
            </a:r>
            <a:r>
              <a:rPr lang="en-US" sz="1300" dirty="0" err="1">
                <a:latin typeface="HelloDotStick"/>
                <a:ea typeface="ＭＳ Ｐゴシック" charset="0"/>
                <a:cs typeface="HelloDotStick"/>
              </a:rPr>
              <a:t>tardies</a:t>
            </a:r>
            <a:r>
              <a:rPr lang="en-US" sz="1300" dirty="0">
                <a:latin typeface="HelloDotStick"/>
                <a:ea typeface="ＭＳ Ｐゴシック" charset="0"/>
                <a:cs typeface="HelloDotStick"/>
              </a:rPr>
              <a:t> or early dismissals allowed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300" dirty="0">
                <a:latin typeface="HelloDotStick"/>
                <a:ea typeface="ＭＳ Ｐゴシック" charset="0"/>
                <a:cs typeface="HelloDotStick"/>
              </a:rPr>
              <a:t>Exceptional Attendance: ZERO </a:t>
            </a:r>
            <a:r>
              <a:rPr lang="en-US" sz="1300" dirty="0" err="1">
                <a:latin typeface="HelloDotStick"/>
                <a:ea typeface="ＭＳ Ｐゴシック" charset="0"/>
                <a:cs typeface="HelloDotStick"/>
              </a:rPr>
              <a:t>tardies</a:t>
            </a:r>
            <a:r>
              <a:rPr lang="en-US" sz="1300" dirty="0">
                <a:latin typeface="HelloDotStick"/>
                <a:ea typeface="ＭＳ Ｐゴシック" charset="0"/>
                <a:cs typeface="HelloDotStick"/>
              </a:rPr>
              <a:t>; ZERO early dismissal; ZERO absences</a:t>
            </a:r>
          </a:p>
          <a:p>
            <a:pPr eaLnBrk="1" hangingPunct="1">
              <a:lnSpc>
                <a:spcPct val="90000"/>
              </a:lnSpc>
              <a:buFont typeface="Monotype Sorts" charset="0"/>
              <a:buNone/>
              <a:defRPr/>
            </a:pPr>
            <a:r>
              <a:rPr lang="en-US" sz="2800" dirty="0">
                <a:latin typeface="HelloDotStick"/>
                <a:ea typeface="ＭＳ Ｐゴシック" charset="0"/>
                <a:cs typeface="HelloDotStick"/>
              </a:rPr>
              <a:t>  </a:t>
            </a:r>
            <a:endParaRPr lang="en-US" sz="14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Monotype Sorts" charset="0"/>
              <a:buNone/>
              <a:defRPr/>
            </a:pPr>
            <a:endParaRPr lang="en-US" sz="2800" dirty="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43000"/>
            <a:ext cx="77724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Arrival and Dismissal, cont.</a:t>
            </a:r>
            <a:endParaRPr lang="en-US" sz="2400" b="1" dirty="0">
              <a:latin typeface="HelloSpot"/>
              <a:ea typeface="ＭＳ Ｐゴシック" charset="0"/>
              <a:cs typeface="HelloSpo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Be sure to send</a:t>
            </a:r>
            <a:r>
              <a:rPr lang="is-IS" b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...</a:t>
            </a:r>
            <a:endParaRPr lang="en-US" b="1" dirty="0">
              <a:latin typeface="HelloSpot"/>
              <a:ea typeface="ＭＳ Ｐゴシック" charset="0"/>
              <a:cs typeface="HelloSpot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505200"/>
          </a:xfrm>
        </p:spPr>
        <p:txBody>
          <a:bodyPr/>
          <a:lstStyle/>
          <a:p>
            <a:pPr>
              <a:defRPr/>
            </a:pPr>
            <a:r>
              <a:rPr lang="en-US" sz="1800" b="1" dirty="0" smtClean="0">
                <a:latin typeface="HelloDotStick"/>
                <a:cs typeface="HelloDotStick"/>
              </a:rPr>
              <a:t>TOWEL </a:t>
            </a:r>
            <a:r>
              <a:rPr lang="en-US" sz="1600" b="1" i="1" dirty="0" smtClean="0">
                <a:latin typeface="HelloDotStick"/>
                <a:cs typeface="HelloDotStick"/>
              </a:rPr>
              <a:t>(for daily Read to Self)</a:t>
            </a:r>
          </a:p>
          <a:p>
            <a:pPr lvl="1">
              <a:defRPr/>
            </a:pPr>
            <a:r>
              <a:rPr lang="en-US" sz="1400" b="1" dirty="0" smtClean="0">
                <a:latin typeface="HelloDotStick"/>
                <a:cs typeface="HelloDotStick"/>
              </a:rPr>
              <a:t>No blankets or towels larger than a standard beach towel, please</a:t>
            </a:r>
          </a:p>
          <a:p>
            <a:pPr lvl="1">
              <a:defRPr/>
            </a:pPr>
            <a:r>
              <a:rPr lang="en-US" sz="1400" b="1" dirty="0" smtClean="0">
                <a:latin typeface="HelloDotStick"/>
                <a:cs typeface="HelloDotStick"/>
              </a:rPr>
              <a:t>No pillows or “nap mats”</a:t>
            </a:r>
          </a:p>
          <a:p>
            <a:pPr lvl="1">
              <a:defRPr/>
            </a:pPr>
            <a:r>
              <a:rPr lang="en-US" sz="1400" b="1" dirty="0" smtClean="0">
                <a:latin typeface="HelloDotStick"/>
                <a:cs typeface="HelloDotStick"/>
              </a:rPr>
              <a:t>Label the towel with your child’s name</a:t>
            </a:r>
          </a:p>
          <a:p>
            <a:pPr lvl="1">
              <a:defRPr/>
            </a:pPr>
            <a:r>
              <a:rPr lang="en-US" sz="1400" b="1" dirty="0" smtClean="0">
                <a:latin typeface="HelloDotStick"/>
                <a:cs typeface="HelloDotStick"/>
              </a:rPr>
              <a:t>Practice rolling or folding the towel to fit in a cubby</a:t>
            </a:r>
          </a:p>
          <a:p>
            <a:pPr lvl="1">
              <a:defRPr/>
            </a:pPr>
            <a:r>
              <a:rPr lang="en-US" sz="1400" b="1" dirty="0" smtClean="0">
                <a:latin typeface="HelloDotStick"/>
                <a:cs typeface="HelloDotStick"/>
              </a:rPr>
              <a:t>Towels will go home each Friday to be washed</a:t>
            </a:r>
          </a:p>
          <a:p>
            <a:pPr lvl="1">
              <a:defRPr/>
            </a:pPr>
            <a:endParaRPr lang="en-US" sz="1400" b="1" dirty="0" smtClean="0">
              <a:latin typeface="HelloDotStick"/>
              <a:cs typeface="HelloDotStick"/>
            </a:endParaRPr>
          </a:p>
          <a:p>
            <a:pPr>
              <a:defRPr/>
            </a:pPr>
            <a:r>
              <a:rPr lang="en-US" sz="1800" b="1" dirty="0" smtClean="0">
                <a:latin typeface="HelloDotStick"/>
                <a:cs typeface="HelloDotStick"/>
              </a:rPr>
              <a:t>Change of Clothes</a:t>
            </a:r>
          </a:p>
          <a:p>
            <a:pPr lvl="1">
              <a:defRPr/>
            </a:pPr>
            <a:r>
              <a:rPr lang="en-US" sz="1400" b="1" dirty="0" smtClean="0">
                <a:latin typeface="HelloDotStick"/>
                <a:cs typeface="HelloDotStick"/>
              </a:rPr>
              <a:t>Put the following in a GALLON ZIP BAG labeled with your child’s name:</a:t>
            </a:r>
          </a:p>
          <a:p>
            <a:pPr lvl="2">
              <a:defRPr/>
            </a:pPr>
            <a:r>
              <a:rPr lang="en-US" sz="1400" b="1" dirty="0" smtClean="0">
                <a:latin typeface="HelloDotStick"/>
                <a:cs typeface="HelloDotStick"/>
              </a:rPr>
              <a:t>Shirt, shorts, socks and underwear </a:t>
            </a:r>
            <a:r>
              <a:rPr lang="en-US" sz="1200" b="1" i="1" dirty="0" smtClean="0">
                <a:latin typeface="HelloDotStick"/>
                <a:cs typeface="HelloDotStick"/>
              </a:rPr>
              <a:t>(label items with name)</a:t>
            </a:r>
          </a:p>
          <a:p>
            <a:pPr lvl="2">
              <a:defRPr/>
            </a:pPr>
            <a:r>
              <a:rPr lang="en-US" sz="1400" b="1" dirty="0" smtClean="0">
                <a:latin typeface="HelloDotStick"/>
                <a:cs typeface="HelloDotStick"/>
              </a:rPr>
              <a:t>Empty gallon bag </a:t>
            </a:r>
            <a:r>
              <a:rPr lang="en-US" sz="1200" b="1" i="1" dirty="0" smtClean="0">
                <a:latin typeface="HelloDotStick"/>
                <a:cs typeface="HelloDotStick"/>
              </a:rPr>
              <a:t>(for taking home “dirties” when necessary)</a:t>
            </a:r>
            <a:endParaRPr lang="en-US" sz="1200" b="1" dirty="0" smtClean="0">
              <a:latin typeface="HelloDotStick"/>
              <a:cs typeface="HelloDotStick"/>
            </a:endParaRPr>
          </a:p>
          <a:p>
            <a:pPr lvl="1">
              <a:defRPr/>
            </a:pPr>
            <a:r>
              <a:rPr lang="en-US" sz="1400" b="1" dirty="0" smtClean="0">
                <a:latin typeface="HelloDotStick"/>
                <a:cs typeface="HelloDotStick"/>
              </a:rPr>
              <a:t>Not all accidents are potty related, so please save yourself a trip by keeping a change of clothes handy all year!</a:t>
            </a:r>
          </a:p>
          <a:p>
            <a:pPr lvl="1">
              <a:defRPr/>
            </a:pPr>
            <a:endParaRPr lang="en-US" sz="1400" b="1" dirty="0" smtClean="0">
              <a:latin typeface="HelloDotStick"/>
              <a:cs typeface="HelloDotStick"/>
            </a:endParaRPr>
          </a:p>
          <a:p>
            <a:pPr lvl="1">
              <a:defRPr/>
            </a:pPr>
            <a:endParaRPr lang="en-US" sz="1400" dirty="0" smtClean="0">
              <a:latin typeface="HelloSpot"/>
              <a:cs typeface="HelloSpot"/>
            </a:endParaRPr>
          </a:p>
          <a:p>
            <a:pPr>
              <a:defRPr/>
            </a:pPr>
            <a:endParaRPr lang="en-US" sz="1600" dirty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>
              <a:defRPr/>
            </a:pPr>
            <a:endParaRPr lang="en-US" sz="1600" dirty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>
              <a:defRPr/>
            </a:pPr>
            <a:endParaRPr lang="en-US" sz="1600" dirty="0" smtClean="0">
              <a:latin typeface="HelloSpot"/>
              <a:cs typeface="HelloSpot"/>
            </a:endParaRPr>
          </a:p>
          <a:p>
            <a:pPr eaLnBrk="1" hangingPunct="1">
              <a:defRPr/>
            </a:pPr>
            <a:endParaRPr lang="en-US" sz="16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Snacks &amp; Water</a:t>
            </a:r>
            <a:endParaRPr lang="en-US" b="1" dirty="0">
              <a:latin typeface="HelloSpot"/>
              <a:ea typeface="ＭＳ Ｐゴシック" charset="0"/>
              <a:cs typeface="HelloSpot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848600" cy="3505200"/>
          </a:xfrm>
        </p:spPr>
        <p:txBody>
          <a:bodyPr/>
          <a:lstStyle/>
          <a:p>
            <a:pPr>
              <a:defRPr/>
            </a:pPr>
            <a:r>
              <a:rPr lang="en-US" sz="1600" dirty="0" smtClean="0">
                <a:latin typeface="HelloDotStick"/>
                <a:cs typeface="HelloDotStick"/>
              </a:rPr>
              <a:t>We have snack time every afternoon. Please send a small, HEALTHY SNACK </a:t>
            </a:r>
            <a:endParaRPr lang="en-US" sz="1600" i="1" dirty="0">
              <a:latin typeface="HelloDotStick"/>
              <a:cs typeface="HelloDotStick"/>
            </a:endParaRPr>
          </a:p>
          <a:p>
            <a:pPr lvl="1">
              <a:defRPr/>
            </a:pPr>
            <a:r>
              <a:rPr lang="en-US" sz="1400" dirty="0" smtClean="0">
                <a:latin typeface="HelloDotStick"/>
                <a:cs typeface="HelloDotStick"/>
              </a:rPr>
              <a:t>Healthy Snack ideas: crackers, dry cereal, fruit, vegetables, raisins, beef jerky, cheese</a:t>
            </a:r>
          </a:p>
          <a:p>
            <a:pPr marL="687388" lvl="1" indent="-230188">
              <a:defRPr/>
            </a:pPr>
            <a:r>
              <a:rPr lang="en-US" sz="1200" dirty="0" smtClean="0">
                <a:latin typeface="HelloDotStick"/>
                <a:cs typeface="HelloDotStick"/>
              </a:rPr>
              <a:t> </a:t>
            </a:r>
            <a:r>
              <a:rPr lang="en-US" sz="1400" dirty="0" smtClean="0">
                <a:latin typeface="HelloDotStick"/>
                <a:cs typeface="HelloDotStick"/>
              </a:rPr>
              <a:t>Please DO NOT send juice, fruit cups </a:t>
            </a:r>
            <a:r>
              <a:rPr lang="en-US" sz="1200" dirty="0" smtClean="0">
                <a:latin typeface="HelloDotStick"/>
                <a:cs typeface="HelloDotStick"/>
              </a:rPr>
              <a:t>(they spill - sticky!) </a:t>
            </a:r>
            <a:r>
              <a:rPr lang="en-US" sz="1400" dirty="0" smtClean="0">
                <a:latin typeface="HelloDotStick"/>
                <a:cs typeface="HelloDotStick"/>
              </a:rPr>
              <a:t>or anything requiring a fork/spoon or refrigeration. </a:t>
            </a:r>
            <a:endParaRPr lang="en-US" sz="1200" dirty="0" smtClean="0">
              <a:latin typeface="HelloDotStick"/>
              <a:cs typeface="HelloDotStick"/>
            </a:endParaRPr>
          </a:p>
          <a:p>
            <a:pPr>
              <a:defRPr/>
            </a:pPr>
            <a:endParaRPr lang="en-US" sz="1200" dirty="0" smtClean="0">
              <a:latin typeface="HelloDotStick"/>
              <a:cs typeface="HelloDotStick"/>
            </a:endParaRPr>
          </a:p>
          <a:p>
            <a:pPr>
              <a:defRPr/>
            </a:pPr>
            <a:r>
              <a:rPr lang="en-US" sz="1600" dirty="0" smtClean="0">
                <a:latin typeface="HelloDotStick"/>
                <a:cs typeface="HelloDotStick"/>
              </a:rPr>
              <a:t>Please </a:t>
            </a:r>
            <a:r>
              <a:rPr lang="en-US" sz="1600" dirty="0">
                <a:latin typeface="HelloDotStick"/>
                <a:cs typeface="HelloDotStick"/>
              </a:rPr>
              <a:t>send a NON-LEAKING </a:t>
            </a:r>
            <a:r>
              <a:rPr lang="en-US" sz="1600" u="sng" dirty="0">
                <a:latin typeface="HelloDotStick"/>
                <a:cs typeface="HelloDotStick"/>
              </a:rPr>
              <a:t>WATER</a:t>
            </a:r>
            <a:r>
              <a:rPr lang="en-US" sz="1600" dirty="0">
                <a:latin typeface="HelloDotStick"/>
                <a:cs typeface="HelloDotStick"/>
              </a:rPr>
              <a:t> BOTTLE EVERY DAY for recess as we do not have access to a drinking fountain while outside. </a:t>
            </a:r>
            <a:endParaRPr lang="en-US" sz="1600" dirty="0" smtClean="0">
              <a:latin typeface="HelloDotStick"/>
              <a:cs typeface="HelloDotStick"/>
            </a:endParaRPr>
          </a:p>
          <a:p>
            <a:pPr lvl="1">
              <a:defRPr/>
            </a:pPr>
            <a:r>
              <a:rPr lang="en-US" sz="1400" dirty="0" smtClean="0">
                <a:latin typeface="HelloDotStick"/>
                <a:cs typeface="HelloDotStick"/>
              </a:rPr>
              <a:t>Please avoid open-mouth water bottles. Those with no-spill sipping tops are best.</a:t>
            </a:r>
          </a:p>
          <a:p>
            <a:pPr lvl="1">
              <a:defRPr/>
            </a:pPr>
            <a:r>
              <a:rPr lang="en-US" sz="1400" dirty="0" smtClean="0">
                <a:latin typeface="HelloDotStick"/>
                <a:cs typeface="HelloDotStick"/>
              </a:rPr>
              <a:t>Please </a:t>
            </a:r>
            <a:r>
              <a:rPr lang="en-US" sz="1400" dirty="0">
                <a:latin typeface="HelloDotStick"/>
                <a:cs typeface="HelloDotStick"/>
              </a:rPr>
              <a:t>LABEL your child’s water bottle</a:t>
            </a:r>
            <a:r>
              <a:rPr lang="en-US" sz="1400" dirty="0" smtClean="0">
                <a:latin typeface="HelloDotStick"/>
                <a:cs typeface="HelloDotStick"/>
              </a:rPr>
              <a:t>!</a:t>
            </a:r>
          </a:p>
          <a:p>
            <a:pPr lvl="1">
              <a:defRPr/>
            </a:pPr>
            <a:endParaRPr lang="en-US" sz="1200" dirty="0">
              <a:latin typeface="HelloDotStick"/>
              <a:cs typeface="HelloDotStick"/>
            </a:endParaRPr>
          </a:p>
          <a:p>
            <a:pPr>
              <a:defRPr/>
            </a:pPr>
            <a:r>
              <a:rPr lang="en-US" sz="1600" dirty="0" smtClean="0">
                <a:latin typeface="HelloDotStick"/>
                <a:cs typeface="HelloDotStick"/>
              </a:rPr>
              <a:t>Due to a staff member’s </a:t>
            </a:r>
            <a:r>
              <a:rPr lang="en-US" sz="1600" b="1" dirty="0" smtClean="0">
                <a:latin typeface="HelloDotStick"/>
                <a:cs typeface="HelloDotStick"/>
              </a:rPr>
              <a:t>SEVERE MANGO ALLERGY</a:t>
            </a:r>
            <a:r>
              <a:rPr lang="en-US" sz="1600" dirty="0" smtClean="0">
                <a:latin typeface="HelloDotStick"/>
                <a:cs typeface="HelloDotStick"/>
              </a:rPr>
              <a:t>, do not send snacks or juices with mango </a:t>
            </a:r>
            <a:r>
              <a:rPr lang="en-US" sz="1200" i="1" dirty="0" smtClean="0">
                <a:latin typeface="HelloDotStick"/>
                <a:cs typeface="HelloDotStick"/>
              </a:rPr>
              <a:t>(also, please check lotions, lip balm, hand sanitizer, </a:t>
            </a:r>
            <a:r>
              <a:rPr lang="en-US" sz="1200" i="1" dirty="0" err="1" smtClean="0">
                <a:latin typeface="HelloDotStick"/>
                <a:cs typeface="HelloDotStick"/>
              </a:rPr>
              <a:t>etc</a:t>
            </a:r>
            <a:r>
              <a:rPr lang="en-US" sz="1200" i="1" dirty="0" smtClean="0">
                <a:latin typeface="HelloDotStick"/>
                <a:cs typeface="HelloDotStick"/>
              </a:rPr>
              <a:t> for mango before sending to school)</a:t>
            </a:r>
            <a:endParaRPr lang="en-US" sz="1200" i="1" dirty="0">
              <a:latin typeface="HelloDotStick"/>
              <a:cs typeface="HelloDotStick"/>
            </a:endParaRPr>
          </a:p>
          <a:p>
            <a:pPr>
              <a:defRPr/>
            </a:pPr>
            <a:endParaRPr lang="en-US" sz="1600" dirty="0">
              <a:latin typeface="HelloSpot"/>
              <a:cs typeface="HelloSpot"/>
            </a:endParaRPr>
          </a:p>
          <a:p>
            <a:pPr eaLnBrk="1" hangingPunct="1">
              <a:defRPr/>
            </a:pPr>
            <a:endParaRPr lang="en-US" sz="1600" dirty="0">
              <a:solidFill>
                <a:srgbClr val="000000"/>
              </a:solidFill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T.I.G.E.R. Binder</a:t>
            </a:r>
            <a:br>
              <a:rPr lang="en-US" b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</a:br>
            <a:r>
              <a:rPr lang="en-US" sz="2800" b="1" i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T</a:t>
            </a:r>
            <a:r>
              <a:rPr lang="en-US" sz="2400" b="1" i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oday </a:t>
            </a:r>
            <a:r>
              <a:rPr lang="en-US" sz="2800" b="1" i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I</a:t>
            </a:r>
            <a:r>
              <a:rPr lang="en-US" sz="2400" b="1" i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’ve </a:t>
            </a:r>
            <a:r>
              <a:rPr lang="en-US" sz="2800" b="1" i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G</a:t>
            </a:r>
            <a:r>
              <a:rPr lang="en-US" sz="2400" b="1" i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ot </a:t>
            </a:r>
            <a:r>
              <a:rPr lang="en-US" sz="2800" b="1" i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E</a:t>
            </a:r>
            <a:r>
              <a:rPr lang="en-US" sz="2400" b="1" i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verything </a:t>
            </a:r>
            <a:r>
              <a:rPr lang="en-US" sz="2800" b="1" i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R</a:t>
            </a:r>
            <a:r>
              <a:rPr lang="en-US" sz="2400" b="1" i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eady</a:t>
            </a:r>
            <a:endParaRPr lang="en-US" sz="2400" b="1" i="1" dirty="0">
              <a:solidFill>
                <a:srgbClr val="000000"/>
              </a:solidFill>
              <a:latin typeface="HelloSpot"/>
              <a:ea typeface="ＭＳ Ｐゴシック" charset="0"/>
              <a:cs typeface="HelloSpot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971800"/>
            <a:ext cx="7467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For the 1</a:t>
            </a:r>
            <a:r>
              <a:rPr lang="en-US" sz="1600" baseline="300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st</a:t>
            </a: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 week, we will use YELLOW FOLDERS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2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Please be sure to look in your child’s folder for important papers every day and return the folder to school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en-US" sz="1200" dirty="0" smtClean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We will begin sending home TIGER Binders the 2</a:t>
            </a:r>
            <a:r>
              <a:rPr lang="en-US" sz="1600" baseline="300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nd</a:t>
            </a: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 week of school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400" i="1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(More information will come regarding how we will use the TIGER Binder)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1600" dirty="0" smtClean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Let your teacher know if you are able to assist in assembling the TIGER Binders</a:t>
            </a:r>
            <a:endParaRPr lang="en-US" sz="1600" dirty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Homework</a:t>
            </a:r>
            <a:endParaRPr lang="en-US" b="1" dirty="0">
              <a:solidFill>
                <a:srgbClr val="000000"/>
              </a:solidFill>
              <a:latin typeface="HelloSpot"/>
              <a:ea typeface="ＭＳ Ｐゴシック" charset="0"/>
              <a:cs typeface="HelloSpot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3058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Homework will be sent home beginning in October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600" dirty="0" smtClean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Kindergarten homework will consist of a monthly Choice Board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600" dirty="0" smtClean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Completing the Choice Board is optional, but students that do so will earn a prize!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600" dirty="0" smtClean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In the meantime (and throughout the school year), we can not over emphasize the importance of READING NIGHTLY with your child. </a:t>
            </a: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Another helpful activity is to practice letter names/sounds and Sight Words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600" dirty="0" smtClean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  <a:p>
            <a:pPr marL="400050" lvl="1" indent="0"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NOTE: Homework and Kinder Charts will be</a:t>
            </a:r>
            <a:b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</a:br>
            <a:r>
              <a:rPr lang="en-US" sz="1600" dirty="0" smtClean="0">
                <a:solidFill>
                  <a:srgbClr val="FFFFFF"/>
                </a:solidFill>
                <a:latin typeface="HelloDotStick"/>
                <a:ea typeface="ＭＳ Ｐゴシック" charset="0"/>
                <a:cs typeface="HelloDotStick"/>
              </a:rPr>
              <a:t>located in your child’s TIGER Binder</a:t>
            </a:r>
            <a:endParaRPr lang="en-US" sz="1000" dirty="0">
              <a:solidFill>
                <a:srgbClr val="FFFFFF"/>
              </a:solidFill>
              <a:latin typeface="HelloDotStick"/>
              <a:ea typeface="ＭＳ Ｐゴシック" charset="0"/>
              <a:cs typeface="HelloDotStic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  <a:latin typeface="HelloSpot"/>
                <a:cs typeface="HelloSpot"/>
              </a:rPr>
              <a:t>Leader In Me</a:t>
            </a:r>
            <a:endParaRPr lang="en-US" b="1" dirty="0">
              <a:solidFill>
                <a:srgbClr val="FFFF00"/>
              </a:solidFill>
              <a:latin typeface="HelloSpot"/>
              <a:cs typeface="HelloSpo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8229600" cy="3505200"/>
          </a:xfrm>
        </p:spPr>
        <p:txBody>
          <a:bodyPr/>
          <a:lstStyle/>
          <a:p>
            <a:pPr>
              <a:defRPr/>
            </a:pPr>
            <a:r>
              <a:rPr lang="en-US" sz="1600" dirty="0" smtClean="0">
                <a:latin typeface="HelloDotStick"/>
                <a:cs typeface="HelloDotStick"/>
              </a:rPr>
              <a:t>District-wide Initiative</a:t>
            </a:r>
          </a:p>
          <a:p>
            <a:pPr>
              <a:defRPr/>
            </a:pPr>
            <a:endParaRPr lang="en-US" sz="1050" dirty="0" smtClean="0">
              <a:latin typeface="HelloDotStick"/>
              <a:cs typeface="HelloDotStick"/>
            </a:endParaRPr>
          </a:p>
          <a:p>
            <a:pPr>
              <a:defRPr/>
            </a:pPr>
            <a:r>
              <a:rPr lang="en-US" sz="1600" dirty="0" smtClean="0">
                <a:latin typeface="HelloDotStick"/>
                <a:cs typeface="HelloDotStick"/>
              </a:rPr>
              <a:t>Based on Steven Covey’s </a:t>
            </a:r>
            <a:r>
              <a:rPr lang="en-US" sz="1600" u="sng" dirty="0" smtClean="0">
                <a:latin typeface="HelloDotStick"/>
                <a:cs typeface="HelloDotStick"/>
              </a:rPr>
              <a:t>The Seven Habits of Highly Effective People</a:t>
            </a:r>
          </a:p>
          <a:p>
            <a:pPr marL="1028700">
              <a:buFont typeface="+mj-lt"/>
              <a:buAutoNum type="arabicPeriod"/>
              <a:defRPr/>
            </a:pPr>
            <a:r>
              <a:rPr lang="en-US" sz="1400" dirty="0" smtClean="0">
                <a:latin typeface="HelloDotStick"/>
                <a:cs typeface="HelloDotStick"/>
              </a:rPr>
              <a:t>Be Proactive</a:t>
            </a:r>
          </a:p>
          <a:p>
            <a:pPr marL="1028700">
              <a:buFont typeface="+mj-lt"/>
              <a:buAutoNum type="arabicPeriod"/>
              <a:defRPr/>
            </a:pPr>
            <a:r>
              <a:rPr lang="en-US" sz="1400" dirty="0" smtClean="0">
                <a:latin typeface="HelloDotStick"/>
                <a:cs typeface="HelloDotStick"/>
              </a:rPr>
              <a:t>Begin with the End in Mind</a:t>
            </a:r>
          </a:p>
          <a:p>
            <a:pPr marL="1028700">
              <a:buFont typeface="+mj-lt"/>
              <a:buAutoNum type="arabicPeriod"/>
              <a:defRPr/>
            </a:pPr>
            <a:r>
              <a:rPr lang="en-US" sz="1400" dirty="0" smtClean="0">
                <a:latin typeface="HelloDotStick"/>
                <a:cs typeface="HelloDotStick"/>
              </a:rPr>
              <a:t>Put First Things First</a:t>
            </a:r>
          </a:p>
          <a:p>
            <a:pPr marL="1028700">
              <a:buFont typeface="+mj-lt"/>
              <a:buAutoNum type="arabicPeriod"/>
              <a:defRPr/>
            </a:pPr>
            <a:r>
              <a:rPr lang="en-US" sz="1400" dirty="0" smtClean="0">
                <a:latin typeface="HelloDotStick"/>
                <a:cs typeface="HelloDotStick"/>
              </a:rPr>
              <a:t>Think Win-Win</a:t>
            </a:r>
          </a:p>
          <a:p>
            <a:pPr marL="1028700">
              <a:buFont typeface="+mj-lt"/>
              <a:buAutoNum type="arabicPeriod"/>
              <a:defRPr/>
            </a:pPr>
            <a:r>
              <a:rPr lang="en-US" sz="1400" dirty="0" smtClean="0">
                <a:latin typeface="HelloDotStick"/>
                <a:cs typeface="HelloDotStick"/>
              </a:rPr>
              <a:t>Seek First to Understand, Then to be Understood</a:t>
            </a:r>
          </a:p>
          <a:p>
            <a:pPr marL="1028700">
              <a:buFont typeface="+mj-lt"/>
              <a:buAutoNum type="arabicPeriod"/>
              <a:defRPr/>
            </a:pPr>
            <a:r>
              <a:rPr lang="en-US" sz="1400" dirty="0" smtClean="0">
                <a:latin typeface="HelloDotStick"/>
                <a:cs typeface="HelloDotStick"/>
              </a:rPr>
              <a:t>Synergize</a:t>
            </a:r>
          </a:p>
          <a:p>
            <a:pPr marL="1028700">
              <a:buFont typeface="+mj-lt"/>
              <a:buAutoNum type="arabicPeriod"/>
              <a:defRPr/>
            </a:pPr>
            <a:r>
              <a:rPr lang="en-US" sz="1400" dirty="0" smtClean="0">
                <a:latin typeface="HelloDotStick"/>
                <a:cs typeface="HelloDotStick"/>
              </a:rPr>
              <a:t>Sharpen the Saw</a:t>
            </a:r>
          </a:p>
          <a:p>
            <a:pPr marL="1028700">
              <a:buFont typeface="+mj-lt"/>
              <a:buAutoNum type="arabicPeriod"/>
              <a:defRPr/>
            </a:pPr>
            <a:r>
              <a:rPr lang="en-US" sz="1400" dirty="0" smtClean="0">
                <a:latin typeface="HelloDotStick"/>
                <a:cs typeface="HelloDotStick"/>
              </a:rPr>
              <a:t>Find Your Voice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folHlink"/>
                </a:solidFill>
                <a:latin typeface="HelloSpot"/>
                <a:ea typeface="ＭＳ Ｐゴシック" charset="0"/>
                <a:cs typeface="HelloSpot"/>
              </a:rPr>
              <a:t>Classroom Management</a:t>
            </a:r>
            <a:endParaRPr lang="en-US" sz="3600" b="1" dirty="0">
              <a:latin typeface="HelloSpot"/>
              <a:ea typeface="ＭＳ Ｐゴシック" charset="0"/>
              <a:cs typeface="HelloSpo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590800"/>
            <a:ext cx="8305800" cy="3505200"/>
          </a:xfrm>
        </p:spPr>
        <p:txBody>
          <a:bodyPr/>
          <a:lstStyle/>
          <a:p>
            <a:pPr>
              <a:defRPr/>
            </a:pPr>
            <a:r>
              <a:rPr lang="en-US" sz="1800" dirty="0" smtClean="0">
                <a:latin typeface="HelloDotStick"/>
                <a:cs typeface="HelloDotStick"/>
              </a:rPr>
              <a:t>Each teacher has a different system for classroom management</a:t>
            </a:r>
          </a:p>
          <a:p>
            <a:pPr>
              <a:defRPr/>
            </a:pPr>
            <a:endParaRPr lang="en-US" sz="1800" dirty="0" smtClean="0">
              <a:latin typeface="HelloDotStick"/>
              <a:cs typeface="HelloDotStick"/>
            </a:endParaRPr>
          </a:p>
          <a:p>
            <a:pPr>
              <a:defRPr/>
            </a:pPr>
            <a:r>
              <a:rPr lang="en-US" sz="1800" dirty="0" smtClean="0">
                <a:latin typeface="HelloDotStick"/>
                <a:cs typeface="HelloDotStick"/>
              </a:rPr>
              <a:t>A Behavior/Leadership Report will be sent home daily (TIGER Binder)</a:t>
            </a:r>
          </a:p>
          <a:p>
            <a:pPr>
              <a:defRPr/>
            </a:pPr>
            <a:endParaRPr lang="en-US" sz="1800" dirty="0" smtClean="0">
              <a:latin typeface="HelloDotStick"/>
              <a:cs typeface="HelloDotStick"/>
            </a:endParaRPr>
          </a:p>
          <a:p>
            <a:pPr>
              <a:defRPr/>
            </a:pPr>
            <a:r>
              <a:rPr lang="en-US" sz="1800" dirty="0" smtClean="0">
                <a:latin typeface="HelloDotStick"/>
                <a:cs typeface="HelloDotStick"/>
              </a:rPr>
              <a:t>More information will follow from your child’s teacher during the 1</a:t>
            </a:r>
            <a:r>
              <a:rPr lang="en-US" sz="1800" baseline="30000" dirty="0" smtClean="0">
                <a:latin typeface="HelloDotStick"/>
                <a:cs typeface="HelloDotStick"/>
              </a:rPr>
              <a:t>st</a:t>
            </a:r>
            <a:r>
              <a:rPr lang="en-US" sz="1800" dirty="0" smtClean="0">
                <a:latin typeface="HelloDotStick"/>
                <a:cs typeface="HelloDotStick"/>
              </a:rPr>
              <a:t> week of school</a:t>
            </a:r>
            <a:endParaRPr lang="en-US" sz="1800" dirty="0">
              <a:latin typeface="HelloDotStick"/>
              <a:cs typeface="HelloDotStic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halkboard">
  <a:themeElements>
    <a:clrScheme name="Chalkboard 1">
      <a:dk1>
        <a:srgbClr val="808080"/>
      </a:dk1>
      <a:lt1>
        <a:srgbClr val="FFFFFF"/>
      </a:lt1>
      <a:dk2>
        <a:srgbClr val="5C8564"/>
      </a:dk2>
      <a:lt2>
        <a:srgbClr val="FFFFFF"/>
      </a:lt2>
      <a:accent1>
        <a:srgbClr val="86A1BF"/>
      </a:accent1>
      <a:accent2>
        <a:srgbClr val="FF6666"/>
      </a:accent2>
      <a:accent3>
        <a:srgbClr val="B5C2B8"/>
      </a:accent3>
      <a:accent4>
        <a:srgbClr val="DADADA"/>
      </a:accent4>
      <a:accent5>
        <a:srgbClr val="C3CDDC"/>
      </a:accent5>
      <a:accent6>
        <a:srgbClr val="E75C5C"/>
      </a:accent6>
      <a:hlink>
        <a:srgbClr val="80FF00"/>
      </a:hlink>
      <a:folHlink>
        <a:srgbClr val="FFFF66"/>
      </a:folHlink>
    </a:clrScheme>
    <a:fontScheme name="Chalkboard">
      <a:majorFont>
        <a:latin typeface="Comic Sans MS"/>
        <a:ea typeface="ＭＳ Ｐゴシック"/>
        <a:cs typeface="ＭＳ Ｐゴシック"/>
      </a:majorFont>
      <a:minorFont>
        <a:latin typeface="Comic Sans M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Chalkboard 1">
        <a:dk1>
          <a:srgbClr val="808080"/>
        </a:dk1>
        <a:lt1>
          <a:srgbClr val="FFFFFF"/>
        </a:lt1>
        <a:dk2>
          <a:srgbClr val="5C8564"/>
        </a:dk2>
        <a:lt2>
          <a:srgbClr val="FFFFFF"/>
        </a:lt2>
        <a:accent1>
          <a:srgbClr val="86A1BF"/>
        </a:accent1>
        <a:accent2>
          <a:srgbClr val="FF6666"/>
        </a:accent2>
        <a:accent3>
          <a:srgbClr val="B5C2B8"/>
        </a:accent3>
        <a:accent4>
          <a:srgbClr val="DADADA"/>
        </a:accent4>
        <a:accent5>
          <a:srgbClr val="C3CDDC"/>
        </a:accent5>
        <a:accent6>
          <a:srgbClr val="E75C5C"/>
        </a:accent6>
        <a:hlink>
          <a:srgbClr val="80FF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2004:Templates:Presentations:Designs:Chalkboard</Template>
  <TotalTime>7282</TotalTime>
  <Words>1693</Words>
  <Application>Microsoft Macintosh PowerPoint</Application>
  <PresentationFormat>On-screen Show (4:3)</PresentationFormat>
  <Paragraphs>245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Chalkboard</vt:lpstr>
      <vt:lpstr>PowerPoint Presentation</vt:lpstr>
      <vt:lpstr>Arrival and Dismissal</vt:lpstr>
      <vt:lpstr>Arrival and Dismissal, cont.</vt:lpstr>
      <vt:lpstr>Be sure to send...</vt:lpstr>
      <vt:lpstr>Snacks &amp; Water</vt:lpstr>
      <vt:lpstr>T.I.G.E.R. Binder Today I’ve Got Everything Ready</vt:lpstr>
      <vt:lpstr>Homework</vt:lpstr>
      <vt:lpstr>Leader In Me</vt:lpstr>
      <vt:lpstr>Classroom Management</vt:lpstr>
      <vt:lpstr>What can we do at home?</vt:lpstr>
      <vt:lpstr>Curriculum</vt:lpstr>
      <vt:lpstr> Assessments </vt:lpstr>
      <vt:lpstr>“The Center”  for Learning and Innovation</vt:lpstr>
      <vt:lpstr>Dining Hall</vt:lpstr>
      <vt:lpstr>Birthdays</vt:lpstr>
      <vt:lpstr>Field Trips &amp; Parties</vt:lpstr>
      <vt:lpstr>Background Checks</vt:lpstr>
      <vt:lpstr>P.T.A.</vt:lpstr>
      <vt:lpstr>Student Led Conferences</vt:lpstr>
      <vt:lpstr>PowerPoint Presentation</vt:lpstr>
    </vt:vector>
  </TitlesOfParts>
  <Company>Walnut Springs Elementary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Ms. Taylor’s Texans</dc:title>
  <dc:creator>Walnut Springs Elementary School</dc:creator>
  <cp:lastModifiedBy>Rachael Ashe</cp:lastModifiedBy>
  <cp:revision>79</cp:revision>
  <cp:lastPrinted>2012-09-04T22:29:12Z</cp:lastPrinted>
  <dcterms:created xsi:type="dcterms:W3CDTF">2012-09-04T22:26:32Z</dcterms:created>
  <dcterms:modified xsi:type="dcterms:W3CDTF">2016-08-20T23:25:34Z</dcterms:modified>
</cp:coreProperties>
</file>